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Schoolbook" pitchFamily="18" charset="0"/>
              </a:defRPr>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Schoolbook" pitchFamily="18" charset="0"/>
              </a:defRPr>
            </a:lvl1pPr>
          </a:lstStyle>
          <a:p>
            <a:fld id="{0D147C60-FDCD-49B0-9C7C-B7FF11E3D5C3}" type="datetimeFigureOut">
              <a:rPr lang="en-US"/>
              <a:pPr/>
              <a:t>1/6/2015</a:t>
            </a:fld>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Schoolbook" pitchFamily="18" charset="0"/>
              </a:defRPr>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Schoolbook" pitchFamily="18" charset="0"/>
              </a:defRPr>
            </a:lvl1pPr>
          </a:lstStyle>
          <a:p>
            <a:fld id="{2D48ADCB-6060-4B9E-8896-55A6AEFE5BF4}" type="slidenum">
              <a:rPr lang="en-US"/>
              <a:pPr/>
              <a:t>‹#›</a:t>
            </a:fld>
            <a:endParaRPr lang="en-US"/>
          </a:p>
        </p:txBody>
      </p:sp>
    </p:spTree>
    <p:extLst>
      <p:ext uri="{BB962C8B-B14F-4D97-AF65-F5344CB8AC3E}">
        <p14:creationId xmlns:p14="http://schemas.microsoft.com/office/powerpoint/2010/main" val="35359340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440FBD8-A1B3-4D50-93F5-A0AEFE0646C8}" type="datetimeFigureOut">
              <a:rPr lang="en-US"/>
              <a:pPr>
                <a:defRPr/>
              </a:pPr>
              <a:t>1/6/2015</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E06D7A5-993A-4B85-B0DB-ADD3F762976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90E12CF-579A-4098-8C37-982DE12FDF6F}" type="datetimeFigureOut">
              <a:rPr lang="en-US"/>
              <a:pPr>
                <a:defRPr/>
              </a:pPr>
              <a:t>1/6/2015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DD8EA8A-EDA7-4361-8276-247B92381C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E74A5FE-AA3D-408D-A1CB-FF0358B9EEFC}" type="datetimeFigureOut">
              <a:rPr lang="en-US"/>
              <a:pPr>
                <a:defRPr/>
              </a:pPr>
              <a:t>1/6/2015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030DE4-7279-4253-BAB1-F6D509DF8C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AF17E4B1-3102-4C13-B015-70C575969C92}" type="datetimeFigureOut">
              <a:rPr lang="en-US"/>
              <a:pPr>
                <a:defRPr/>
              </a:pPr>
              <a:t>1/6/2015</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562708E-976A-4AE5-9D04-91D5EC50D25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E8A4CEB-6B37-4410-AF9F-85753DA0374C}" type="datetimeFigureOut">
              <a:rPr lang="en-US"/>
              <a:pPr>
                <a:defRPr/>
              </a:pPr>
              <a:t>1/6/2015</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BB40E87-33A9-4BCF-9A1F-72ADEE4796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F62CAB1-AA70-4D35-AEB4-BDE83459A54F}" type="datetimeFigureOut">
              <a:rPr lang="en-US"/>
              <a:pPr>
                <a:defRPr/>
              </a:pPr>
              <a:t>1/6/2015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088ED54-5635-4AB1-86FD-A4BE6966C4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DF41647-A753-465F-A62A-37D425E541E5}" type="datetimeFigureOut">
              <a:rPr lang="en-US"/>
              <a:pPr>
                <a:defRPr/>
              </a:pPr>
              <a:t>1/6/2015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F865029-9FFF-498D-8398-18392E0115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6AB1677-179A-4582-AFB4-1EC33265C564}" type="datetimeFigureOut">
              <a:rPr lang="en-US"/>
              <a:pPr>
                <a:defRPr/>
              </a:pPr>
              <a:t>1/6/2015</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988C36D8-0578-4006-803A-CFD160B6FA2A}"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E4727A4-D556-472E-9E29-99F18CCDB503}" type="datetimeFigureOut">
              <a:rPr lang="en-US"/>
              <a:pPr>
                <a:defRPr/>
              </a:pPr>
              <a:t>1/6/2015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FF08A00-D030-4E05-8A79-6CFF979245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39235029-7104-4454-908B-DC046E5AA211}" type="datetimeFigureOut">
              <a:rPr lang="en-US"/>
              <a:pPr>
                <a:defRPr/>
              </a:pPr>
              <a:t>1/6/2015</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51DC960-3D31-403F-BC02-6AD5799C050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E94C60CA-DB54-4CC2-A3A8-0C4CAF4BA9D9}" type="datetimeFigureOut">
              <a:rPr lang="en-US"/>
              <a:pPr>
                <a:defRPr/>
              </a:pPr>
              <a:t>1/6/2015</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177D193-55C5-4183-B2E8-37E3097D470B}"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AA552530-FC09-405C-BBC9-04011CCF1035}" type="datetimeFigureOut">
              <a:rPr lang="en-US"/>
              <a:pPr>
                <a:defRPr/>
              </a:pPr>
              <a:t>1/6/2015</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E6276DE-A140-441F-9825-DFA8F59C3B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1307B"/>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FAEC5"/>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E0M8Kd9glp8&amp;list=PLhrWQKXxzWp1X0HqnSMuX3QQ9J_4A0WV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7.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jpeg"/><Relationship Id="rId7" Type="http://schemas.openxmlformats.org/officeDocument/2006/relationships/image" Target="../media/image34.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1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image" Target="../media/image37.jpeg"/></Relationships>
</file>

<file path=ppt/slides/_rels/slide1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RIXkVPHwN1E&amp;feature=g-list&amp;list=PLhrWQKXxzWp1X0HqnSMuX3QQ9J_4A0WV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h7BjZLNaov0&amp;list=PLhrWQKXxzWp1X0HqnSMuX3QQ9J_4A0WV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fontAlgn="auto">
              <a:spcAft>
                <a:spcPts val="0"/>
              </a:spcAft>
              <a:defRPr/>
            </a:pPr>
            <a:r>
              <a:rPr lang="en-US" dirty="0" smtClean="0"/>
              <a:t>Literary Movements in American Literature</a:t>
            </a:r>
            <a:endParaRPr lang="en-US" dirty="0"/>
          </a:p>
        </p:txBody>
      </p:sp>
      <p:sp>
        <p:nvSpPr>
          <p:cNvPr id="13314" name="Subtitle 2"/>
          <p:cNvSpPr>
            <a:spLocks noGrp="1"/>
          </p:cNvSpPr>
          <p:nvPr>
            <p:ph type="subTitle" idx="1"/>
          </p:nvPr>
        </p:nvSpPr>
        <p:spPr>
          <a:xfrm>
            <a:off x="2286000" y="5003800"/>
            <a:ext cx="6172200" cy="1371600"/>
          </a:xfrm>
        </p:spPr>
        <p:txBody>
          <a:bodyPr/>
          <a:lstStyle/>
          <a:p>
            <a:r>
              <a:rPr lang="en-US" smtClean="0"/>
              <a:t>Or, how we ended up with all these pieces of literature we have to study in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7467600" cy="1143000"/>
          </a:xfrm>
        </p:spPr>
        <p:txBody>
          <a:bodyPr wrap="square" lIns="91440" tIns="45720" rIns="91440" bIns="45720" numCol="1" anchorCtr="0" compatLnSpc="1">
            <a:prstTxWarp prst="textNoShape">
              <a:avLst/>
            </a:prstTxWarp>
          </a:bodyPr>
          <a:lstStyle/>
          <a:p>
            <a:r>
              <a:rPr lang="en-US" sz="2600" cap="none" dirty="0" smtClean="0"/>
              <a:t>FIRESIDE POETS – MID 19</a:t>
            </a:r>
            <a:r>
              <a:rPr lang="en-US" sz="2600" cap="none" baseline="30000" dirty="0" smtClean="0"/>
              <a:t>TH</a:t>
            </a:r>
            <a:r>
              <a:rPr lang="en-US" sz="2600" cap="none" dirty="0" smtClean="0"/>
              <a:t> CENTURY</a:t>
            </a:r>
          </a:p>
        </p:txBody>
      </p:sp>
      <p:sp>
        <p:nvSpPr>
          <p:cNvPr id="22530" name="Content Placeholder 2"/>
          <p:cNvSpPr>
            <a:spLocks noGrp="1"/>
          </p:cNvSpPr>
          <p:nvPr>
            <p:ph sz="quarter" idx="1"/>
          </p:nvPr>
        </p:nvSpPr>
        <p:spPr>
          <a:xfrm>
            <a:off x="457200" y="2895600"/>
            <a:ext cx="7467600" cy="3578225"/>
          </a:xfrm>
        </p:spPr>
        <p:txBody>
          <a:bodyPr/>
          <a:lstStyle/>
          <a:p>
            <a:r>
              <a:rPr lang="en-US" smtClean="0"/>
              <a:t>They were the first group of American Poets to become well known just as British poets were</a:t>
            </a:r>
          </a:p>
          <a:p>
            <a:r>
              <a:rPr lang="en-US" smtClean="0"/>
              <a:t>The poets preferred classical form but relied on American legends and life for their subject matter</a:t>
            </a:r>
          </a:p>
          <a:p>
            <a:r>
              <a:rPr lang="en-US" smtClean="0"/>
              <a:t>Poets included Henry Wadsworth Longfellow, Oliver Wendell Holmes, John Greenleaf Whittier and William Cullen Bryant</a:t>
            </a:r>
          </a:p>
        </p:txBody>
      </p:sp>
      <p:pic>
        <p:nvPicPr>
          <p:cNvPr id="22532" name="Picture 4" descr="fireside poets"/>
          <p:cNvPicPr>
            <a:picLocks noChangeAspect="1" noChangeArrowheads="1"/>
          </p:cNvPicPr>
          <p:nvPr/>
        </p:nvPicPr>
        <p:blipFill>
          <a:blip r:embed="rId3" cstate="print"/>
          <a:srcRect/>
          <a:stretch>
            <a:fillRect/>
          </a:stretch>
        </p:blipFill>
        <p:spPr bwMode="auto">
          <a:xfrm>
            <a:off x="1905000" y="0"/>
            <a:ext cx="4267200" cy="19589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Transcendentalism 1830-1850</a:t>
            </a:r>
            <a:endParaRPr lang="en-US" dirty="0"/>
          </a:p>
        </p:txBody>
      </p:sp>
      <p:sp>
        <p:nvSpPr>
          <p:cNvPr id="3" name="Content Placeholder 2"/>
          <p:cNvSpPr>
            <a:spLocks noGrp="1"/>
          </p:cNvSpPr>
          <p:nvPr>
            <p:ph sz="quarter" idx="1"/>
          </p:nvPr>
        </p:nvSpPr>
        <p:spPr>
          <a:xfrm>
            <a:off x="457200" y="1600200"/>
            <a:ext cx="7086600" cy="4873625"/>
          </a:xfrm>
        </p:spPr>
        <p:txBody>
          <a:bodyPr>
            <a:normAutofit fontScale="92500" lnSpcReduction="20000"/>
          </a:bodyPr>
          <a:lstStyle/>
          <a:p>
            <a:pPr marL="274320" indent="-274320" fontAlgn="auto">
              <a:spcAft>
                <a:spcPts val="0"/>
              </a:spcAft>
              <a:buFont typeface="Wingdings"/>
              <a:buChar char=""/>
              <a:defRPr/>
            </a:pPr>
            <a:r>
              <a:rPr lang="en-US" dirty="0" smtClean="0">
                <a:solidFill>
                  <a:schemeClr val="tx1">
                    <a:lumMod val="85000"/>
                    <a:lumOff val="15000"/>
                  </a:schemeClr>
                </a:solidFill>
              </a:rPr>
              <a:t>Transcendentalists believe that the basic truths of the universe transcend the physical world and lie beyond the knowledge that can be obtained from the senses. They feel that every individual has the ability to experience God firsthand in his/her intuition. </a:t>
            </a:r>
          </a:p>
          <a:p>
            <a:pPr marL="274320" indent="-274320" fontAlgn="auto">
              <a:spcAft>
                <a:spcPts val="0"/>
              </a:spcAft>
              <a:buFont typeface="Wingdings"/>
              <a:buChar char=""/>
              <a:defRPr/>
            </a:pPr>
            <a:r>
              <a:rPr lang="en-US" dirty="0" smtClean="0">
                <a:solidFill>
                  <a:schemeClr val="tx1">
                    <a:lumMod val="85000"/>
                    <a:lumOff val="15000"/>
                  </a:schemeClr>
                </a:solidFill>
              </a:rPr>
              <a:t>They value nature and believe in the spiritual unity of all life, stating God, humanity, and nature share a universal soul. They feel that nothing in nature is trivial or insignificant; all is symbolic and important. </a:t>
            </a:r>
          </a:p>
          <a:p>
            <a:pPr marL="274320" indent="-274320" fontAlgn="auto">
              <a:spcAft>
                <a:spcPts val="0"/>
              </a:spcAft>
              <a:buFont typeface="Wingdings"/>
              <a:buChar char=""/>
              <a:defRPr/>
            </a:pPr>
            <a:r>
              <a:rPr lang="en-US" dirty="0" smtClean="0">
                <a:solidFill>
                  <a:schemeClr val="tx1">
                    <a:lumMod val="85000"/>
                    <a:lumOff val="15000"/>
                  </a:schemeClr>
                </a:solidFill>
              </a:rPr>
              <a:t>They also promoted the belief that every human being is born inherently good.</a:t>
            </a:r>
          </a:p>
          <a:p>
            <a:pPr marL="274320" indent="-274320" fontAlgn="auto">
              <a:spcAft>
                <a:spcPts val="0"/>
              </a:spcAft>
              <a:buFont typeface="Wingdings"/>
              <a:buChar char=""/>
              <a:defRPr/>
            </a:pPr>
            <a:r>
              <a:rPr lang="en-US" dirty="0" smtClean="0">
                <a:solidFill>
                  <a:schemeClr val="tx1">
                    <a:lumMod val="85000"/>
                    <a:lumOff val="15000"/>
                  </a:schemeClr>
                </a:solidFill>
              </a:rPr>
              <a:t>Authors include Ralph Waldo Emerson and Henry David Thoreau</a:t>
            </a:r>
          </a:p>
          <a:p>
            <a:pPr marL="274320" indent="-274320" fontAlgn="auto">
              <a:spcAft>
                <a:spcPts val="0"/>
              </a:spcAft>
              <a:buFont typeface="Wingdings"/>
              <a:buChar char=""/>
              <a:defRPr/>
            </a:pPr>
            <a:r>
              <a:rPr lang="en-US" dirty="0" smtClean="0">
                <a:hlinkClick r:id="rId3"/>
              </a:rPr>
              <a:t>Here is one way to explain Transcendentalism</a:t>
            </a:r>
            <a:endParaRPr lang="en-US" dirty="0"/>
          </a:p>
        </p:txBody>
      </p:sp>
      <p:pic>
        <p:nvPicPr>
          <p:cNvPr id="23556" name="Picture 4" descr="eyeball"/>
          <p:cNvPicPr>
            <a:picLocks noChangeAspect="1" noChangeArrowheads="1"/>
          </p:cNvPicPr>
          <p:nvPr/>
        </p:nvPicPr>
        <p:blipFill>
          <a:blip r:embed="rId4" cstate="print"/>
          <a:srcRect/>
          <a:stretch>
            <a:fillRect/>
          </a:stretch>
        </p:blipFill>
        <p:spPr bwMode="auto">
          <a:xfrm>
            <a:off x="7458075" y="0"/>
            <a:ext cx="1685925" cy="27146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Realism and Regionalism 1860-1914</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Char char=""/>
              <a:defRPr/>
            </a:pPr>
            <a:r>
              <a:rPr lang="en-US" dirty="0" smtClean="0"/>
              <a:t>Reaction against Romanticism and Neoclassicism</a:t>
            </a:r>
          </a:p>
          <a:p>
            <a:pPr marL="274320" indent="-274320" fontAlgn="auto">
              <a:spcAft>
                <a:spcPts val="0"/>
              </a:spcAft>
              <a:buFont typeface="Wingdings"/>
              <a:buChar char=""/>
              <a:defRPr/>
            </a:pPr>
            <a:r>
              <a:rPr lang="en-US" dirty="0" smtClean="0"/>
              <a:t>Factual is more important than the intellectual or the emotional   </a:t>
            </a:r>
          </a:p>
          <a:p>
            <a:pPr marL="274320" indent="-274320" fontAlgn="auto">
              <a:spcAft>
                <a:spcPts val="0"/>
              </a:spcAft>
              <a:buFont typeface="Wingdings"/>
              <a:buChar char=""/>
              <a:defRPr/>
            </a:pPr>
            <a:r>
              <a:rPr lang="en-US" dirty="0" smtClean="0"/>
              <a:t>Treats nature objectively, but views it as orderly</a:t>
            </a:r>
          </a:p>
          <a:p>
            <a:pPr marL="274320" indent="-274320" fontAlgn="auto">
              <a:spcAft>
                <a:spcPts val="0"/>
              </a:spcAft>
              <a:buFont typeface="Wingdings"/>
              <a:buChar char=""/>
              <a:defRPr/>
            </a:pPr>
            <a:r>
              <a:rPr lang="en-US" dirty="0" smtClean="0"/>
              <a:t>Tells the stories of everyday people</a:t>
            </a:r>
          </a:p>
          <a:p>
            <a:pPr marL="274320" indent="-274320" fontAlgn="auto">
              <a:spcAft>
                <a:spcPts val="0"/>
              </a:spcAft>
              <a:buFont typeface="Wingdings"/>
              <a:buChar char=""/>
              <a:defRPr/>
            </a:pPr>
            <a:r>
              <a:rPr lang="en-US" dirty="0" smtClean="0"/>
              <a:t>Use of details more important than plot</a:t>
            </a:r>
          </a:p>
          <a:p>
            <a:pPr marL="274320" indent="-274320" fontAlgn="auto">
              <a:spcAft>
                <a:spcPts val="0"/>
              </a:spcAft>
              <a:buFont typeface="Wingdings"/>
              <a:buChar char=""/>
              <a:defRPr/>
            </a:pPr>
            <a:r>
              <a:rPr lang="en-US" dirty="0" smtClean="0"/>
              <a:t>In diction, seeks to use natural language</a:t>
            </a:r>
          </a:p>
          <a:p>
            <a:pPr marL="274320" indent="-274320" fontAlgn="auto">
              <a:spcAft>
                <a:spcPts val="0"/>
              </a:spcAft>
              <a:buFont typeface="Wingdings"/>
              <a:buChar char=""/>
              <a:defRPr/>
            </a:pPr>
            <a:r>
              <a:rPr lang="en-US" dirty="0" smtClean="0"/>
              <a:t>Mark Twain is one of the main authors of this period</a:t>
            </a:r>
          </a:p>
          <a:p>
            <a:pPr marL="274320" indent="-274320" fontAlgn="auto">
              <a:spcAft>
                <a:spcPts val="0"/>
              </a:spcAft>
              <a:buFont typeface="Wingdings"/>
              <a:buChar char=""/>
              <a:defRPr/>
            </a:pPr>
            <a:r>
              <a:rPr lang="en-US" dirty="0" smtClean="0"/>
              <a:t>Twain is known to be the “father of the American novel” from his book </a:t>
            </a:r>
            <a:r>
              <a:rPr lang="en-US" i="1" dirty="0" smtClean="0"/>
              <a:t>The Adventures of Huckleberry Finn</a:t>
            </a:r>
          </a:p>
          <a:p>
            <a:pPr marL="274320" indent="-274320" fontAlgn="auto">
              <a:spcAft>
                <a:spcPts val="0"/>
              </a:spcAft>
              <a:buFont typeface="Wingdings"/>
              <a:buChar char=""/>
              <a:defRPr/>
            </a:pPr>
            <a:r>
              <a:rPr lang="en-US" dirty="0" smtClean="0"/>
              <a:t>Other authors include Willa Cather and Kate Chopin</a:t>
            </a:r>
          </a:p>
          <a:p>
            <a:pPr marL="274320" indent="-274320" fontAlgn="auto">
              <a:spcAft>
                <a:spcPts val="0"/>
              </a:spcAft>
              <a:buFont typeface="Wingdings"/>
              <a:buChar cha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Naturalism – late 1800’s – early 1900’s</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r>
              <a:rPr lang="en-US" sz="2000" smtClean="0"/>
              <a:t>Naturalism is connected to realism but it focuses on social issues brought about by industrialization</a:t>
            </a:r>
          </a:p>
          <a:p>
            <a:r>
              <a:rPr lang="en-US" sz="2000" smtClean="0"/>
              <a:t>Shows the dark and ugly side of life </a:t>
            </a:r>
          </a:p>
          <a:p>
            <a:r>
              <a:rPr lang="en-US" sz="2000" smtClean="0"/>
              <a:t>Shows mans struggle to adapt to his environment and how the environment alters a person’s ability to make good decisions</a:t>
            </a:r>
          </a:p>
          <a:p>
            <a:r>
              <a:rPr lang="en-US" sz="2000" smtClean="0"/>
              <a:t>Authors include Stephen Crane, Edith Wharton, Sinclair Lewis, Jack London and John Steinbeck </a:t>
            </a:r>
          </a:p>
        </p:txBody>
      </p:sp>
      <p:pic>
        <p:nvPicPr>
          <p:cNvPr id="25604" name="Picture 4" descr="call of the wild"/>
          <p:cNvPicPr>
            <a:picLocks noChangeAspect="1" noChangeArrowheads="1"/>
          </p:cNvPicPr>
          <p:nvPr/>
        </p:nvPicPr>
        <p:blipFill>
          <a:blip r:embed="rId3" cstate="print"/>
          <a:srcRect/>
          <a:stretch>
            <a:fillRect/>
          </a:stretch>
        </p:blipFill>
        <p:spPr bwMode="auto">
          <a:xfrm rot="1608841">
            <a:off x="6172200" y="4572000"/>
            <a:ext cx="1628775" cy="2286000"/>
          </a:xfrm>
          <a:prstGeom prst="rect">
            <a:avLst/>
          </a:prstGeom>
          <a:noFill/>
        </p:spPr>
      </p:pic>
      <p:pic>
        <p:nvPicPr>
          <p:cNvPr id="25605" name="Picture 5" descr="babbit"/>
          <p:cNvPicPr>
            <a:picLocks noChangeAspect="1" noChangeArrowheads="1"/>
          </p:cNvPicPr>
          <p:nvPr/>
        </p:nvPicPr>
        <p:blipFill>
          <a:blip r:embed="rId4" cstate="print"/>
          <a:srcRect/>
          <a:stretch>
            <a:fillRect/>
          </a:stretch>
        </p:blipFill>
        <p:spPr bwMode="auto">
          <a:xfrm rot="672142">
            <a:off x="4953000" y="4572000"/>
            <a:ext cx="1528763" cy="2286000"/>
          </a:xfrm>
          <a:prstGeom prst="rect">
            <a:avLst/>
          </a:prstGeom>
          <a:noFill/>
        </p:spPr>
      </p:pic>
      <p:pic>
        <p:nvPicPr>
          <p:cNvPr id="25606" name="Picture 6" descr="red badge"/>
          <p:cNvPicPr>
            <a:picLocks noChangeAspect="1" noChangeArrowheads="1"/>
          </p:cNvPicPr>
          <p:nvPr/>
        </p:nvPicPr>
        <p:blipFill>
          <a:blip r:embed="rId5" cstate="print"/>
          <a:srcRect/>
          <a:stretch>
            <a:fillRect/>
          </a:stretch>
        </p:blipFill>
        <p:spPr bwMode="auto">
          <a:xfrm rot="-1151511">
            <a:off x="1752600" y="4495800"/>
            <a:ext cx="1677988" cy="2114550"/>
          </a:xfrm>
          <a:prstGeom prst="rect">
            <a:avLst/>
          </a:prstGeom>
          <a:noFill/>
        </p:spPr>
      </p:pic>
      <p:pic>
        <p:nvPicPr>
          <p:cNvPr id="25607" name="Picture 7" descr="ethan frome"/>
          <p:cNvPicPr>
            <a:picLocks noChangeAspect="1" noChangeArrowheads="1"/>
          </p:cNvPicPr>
          <p:nvPr/>
        </p:nvPicPr>
        <p:blipFill>
          <a:blip r:embed="rId6" cstate="print"/>
          <a:srcRect/>
          <a:stretch>
            <a:fillRect/>
          </a:stretch>
        </p:blipFill>
        <p:spPr bwMode="auto">
          <a:xfrm>
            <a:off x="3048000" y="4714875"/>
            <a:ext cx="2143125" cy="2143125"/>
          </a:xfrm>
          <a:prstGeom prst="rect">
            <a:avLst/>
          </a:prstGeom>
          <a:noFill/>
        </p:spPr>
      </p:pic>
      <p:pic>
        <p:nvPicPr>
          <p:cNvPr id="25608" name="Picture 8" descr="grapes of wrath"/>
          <p:cNvPicPr>
            <a:picLocks noChangeAspect="1" noChangeArrowheads="1"/>
          </p:cNvPicPr>
          <p:nvPr/>
        </p:nvPicPr>
        <p:blipFill>
          <a:blip r:embed="rId7" cstate="print"/>
          <a:srcRect/>
          <a:stretch>
            <a:fillRect/>
          </a:stretch>
        </p:blipFill>
        <p:spPr bwMode="auto">
          <a:xfrm rot="-2063828">
            <a:off x="304800" y="4648200"/>
            <a:ext cx="1524000" cy="23526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467600" cy="914400"/>
          </a:xfrm>
        </p:spPr>
        <p:txBody>
          <a:bodyPr/>
          <a:lstStyle/>
          <a:p>
            <a:pPr fontAlgn="auto">
              <a:spcAft>
                <a:spcPts val="0"/>
              </a:spcAft>
              <a:defRPr/>
            </a:pPr>
            <a:r>
              <a:rPr lang="en-US" dirty="0" smtClean="0"/>
              <a:t>Modernism 1914 - 1945</a:t>
            </a:r>
            <a:endParaRPr lang="en-US" dirty="0"/>
          </a:p>
        </p:txBody>
      </p:sp>
      <p:sp>
        <p:nvSpPr>
          <p:cNvPr id="3" name="Content Placeholder 2"/>
          <p:cNvSpPr>
            <a:spLocks noGrp="1"/>
          </p:cNvSpPr>
          <p:nvPr>
            <p:ph sz="quarter" idx="1"/>
          </p:nvPr>
        </p:nvSpPr>
        <p:spPr>
          <a:xfrm>
            <a:off x="457200" y="2971800"/>
            <a:ext cx="7467600" cy="3502025"/>
          </a:xfrm>
        </p:spPr>
        <p:txBody>
          <a:bodyPr>
            <a:normAutofit fontScale="92500"/>
          </a:bodyPr>
          <a:lstStyle/>
          <a:p>
            <a:pPr marL="274320" indent="-274320" fontAlgn="auto">
              <a:spcAft>
                <a:spcPts val="0"/>
              </a:spcAft>
              <a:buFont typeface="Wingdings"/>
              <a:buChar char=""/>
              <a:defRPr/>
            </a:pPr>
            <a:r>
              <a:rPr lang="en-US" dirty="0" smtClean="0"/>
              <a:t>A set of writers disillusioned by WWI, the Great Depression, WWII</a:t>
            </a:r>
          </a:p>
          <a:p>
            <a:pPr marL="274320" indent="-274320" fontAlgn="auto">
              <a:spcAft>
                <a:spcPts val="0"/>
              </a:spcAft>
              <a:buFont typeface="Wingdings"/>
              <a:buChar char=""/>
              <a:defRPr/>
            </a:pPr>
            <a:r>
              <a:rPr lang="en-US" dirty="0" smtClean="0"/>
              <a:t>Shifts in means of expression, writing style, greater use of symbols</a:t>
            </a:r>
          </a:p>
          <a:p>
            <a:pPr marL="274320" indent="-274320" fontAlgn="auto">
              <a:spcAft>
                <a:spcPts val="0"/>
              </a:spcAft>
              <a:buFont typeface="Wingdings"/>
              <a:buChar char=""/>
              <a:defRPr/>
            </a:pPr>
            <a:r>
              <a:rPr lang="en-US" dirty="0" smtClean="0"/>
              <a:t>Writings often reflect ideas of alienation, isolation, individual perception and human consciousness</a:t>
            </a:r>
          </a:p>
          <a:p>
            <a:pPr marL="274320" indent="-274320" fontAlgn="auto">
              <a:spcAft>
                <a:spcPts val="0"/>
              </a:spcAft>
              <a:buFont typeface="Wingdings"/>
              <a:buChar char=""/>
              <a:defRPr/>
            </a:pPr>
            <a:r>
              <a:rPr lang="en-US" dirty="0" smtClean="0"/>
              <a:t>Authors include: F. Scott Fitzgerald, Ernest Hemingway, William Faulkner, Henry Miller and T.S. Eliot </a:t>
            </a:r>
            <a:endParaRPr lang="en-US" dirty="0"/>
          </a:p>
        </p:txBody>
      </p:sp>
      <p:pic>
        <p:nvPicPr>
          <p:cNvPr id="26629" name="Picture 5" descr="faulkner"/>
          <p:cNvPicPr>
            <a:picLocks noChangeAspect="1" noChangeArrowheads="1"/>
          </p:cNvPicPr>
          <p:nvPr/>
        </p:nvPicPr>
        <p:blipFill>
          <a:blip r:embed="rId3" cstate="print"/>
          <a:srcRect/>
          <a:stretch>
            <a:fillRect/>
          </a:stretch>
        </p:blipFill>
        <p:spPr bwMode="auto">
          <a:xfrm>
            <a:off x="0" y="0"/>
            <a:ext cx="1695450" cy="2438400"/>
          </a:xfrm>
          <a:prstGeom prst="rect">
            <a:avLst/>
          </a:prstGeom>
          <a:noFill/>
        </p:spPr>
      </p:pic>
      <p:pic>
        <p:nvPicPr>
          <p:cNvPr id="26630" name="Picture 6" descr="gatsby"/>
          <p:cNvPicPr>
            <a:picLocks noChangeAspect="1" noChangeArrowheads="1"/>
          </p:cNvPicPr>
          <p:nvPr/>
        </p:nvPicPr>
        <p:blipFill>
          <a:blip r:embed="rId4" cstate="print"/>
          <a:srcRect/>
          <a:stretch>
            <a:fillRect/>
          </a:stretch>
        </p:blipFill>
        <p:spPr bwMode="auto">
          <a:xfrm>
            <a:off x="5715000" y="0"/>
            <a:ext cx="1695450" cy="2438400"/>
          </a:xfrm>
          <a:prstGeom prst="rect">
            <a:avLst/>
          </a:prstGeom>
          <a:noFill/>
        </p:spPr>
      </p:pic>
      <p:pic>
        <p:nvPicPr>
          <p:cNvPr id="26631" name="Picture 7" descr="henry miller"/>
          <p:cNvPicPr>
            <a:picLocks noChangeAspect="1" noChangeArrowheads="1"/>
          </p:cNvPicPr>
          <p:nvPr/>
        </p:nvPicPr>
        <p:blipFill>
          <a:blip r:embed="rId5" cstate="print"/>
          <a:srcRect/>
          <a:stretch>
            <a:fillRect/>
          </a:stretch>
        </p:blipFill>
        <p:spPr bwMode="auto">
          <a:xfrm>
            <a:off x="4038600" y="0"/>
            <a:ext cx="1714500" cy="2438400"/>
          </a:xfrm>
          <a:prstGeom prst="rect">
            <a:avLst/>
          </a:prstGeom>
          <a:noFill/>
        </p:spPr>
      </p:pic>
      <p:pic>
        <p:nvPicPr>
          <p:cNvPr id="26632" name="Picture 8" descr="moveable feast"/>
          <p:cNvPicPr>
            <a:picLocks noChangeAspect="1" noChangeArrowheads="1"/>
          </p:cNvPicPr>
          <p:nvPr/>
        </p:nvPicPr>
        <p:blipFill>
          <a:blip r:embed="rId6" cstate="print"/>
          <a:srcRect/>
          <a:stretch>
            <a:fillRect/>
          </a:stretch>
        </p:blipFill>
        <p:spPr bwMode="auto">
          <a:xfrm>
            <a:off x="1676400" y="152400"/>
            <a:ext cx="2143125" cy="2143125"/>
          </a:xfrm>
          <a:prstGeom prst="rect">
            <a:avLst/>
          </a:prstGeom>
          <a:noFill/>
        </p:spPr>
      </p:pic>
      <p:pic>
        <p:nvPicPr>
          <p:cNvPr id="26633" name="Picture 9" descr="ts eliot"/>
          <p:cNvPicPr>
            <a:picLocks noChangeAspect="1" noChangeArrowheads="1"/>
          </p:cNvPicPr>
          <p:nvPr/>
        </p:nvPicPr>
        <p:blipFill>
          <a:blip r:embed="rId7" cstate="print"/>
          <a:srcRect/>
          <a:stretch>
            <a:fillRect/>
          </a:stretch>
        </p:blipFill>
        <p:spPr bwMode="auto">
          <a:xfrm>
            <a:off x="7400925" y="0"/>
            <a:ext cx="1743075" cy="2438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Harlem Renaissance 1920-1930</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 period of outstanding creativity among African American writers </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Many of these works were sophisticated explorations of black life and culture that revealed and stimulated a new confidence and racial pride</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Authors include Langston Hughes, </a:t>
            </a:r>
            <a:r>
              <a:rPr lang="en-US" dirty="0" err="1" smtClean="0">
                <a:solidFill>
                  <a:schemeClr val="accent2">
                    <a:lumMod val="50000"/>
                  </a:schemeClr>
                </a:solidFill>
                <a:latin typeface="Californian FB" pitchFamily="18" charset="0"/>
              </a:rPr>
              <a:t>Zora</a:t>
            </a:r>
            <a:r>
              <a:rPr lang="en-US" dirty="0" smtClean="0">
                <a:solidFill>
                  <a:schemeClr val="accent2">
                    <a:lumMod val="50000"/>
                  </a:schemeClr>
                </a:solidFill>
                <a:latin typeface="Californian FB" pitchFamily="18" charset="0"/>
              </a:rPr>
              <a:t> Neale Hurston, </a:t>
            </a:r>
            <a:r>
              <a:rPr lang="en-US" dirty="0" err="1" smtClean="0">
                <a:solidFill>
                  <a:schemeClr val="accent2">
                    <a:lumMod val="50000"/>
                  </a:schemeClr>
                </a:solidFill>
                <a:latin typeface="Californian FB" pitchFamily="18" charset="0"/>
              </a:rPr>
              <a:t>Countee</a:t>
            </a:r>
            <a:r>
              <a:rPr lang="en-US" dirty="0" smtClean="0">
                <a:solidFill>
                  <a:schemeClr val="accent2">
                    <a:lumMod val="50000"/>
                  </a:schemeClr>
                </a:solidFill>
                <a:latin typeface="Californian FB" pitchFamily="18" charset="0"/>
              </a:rPr>
              <a:t> Cullen and Ralph Ellison</a:t>
            </a:r>
            <a:endParaRPr lang="en-US" dirty="0"/>
          </a:p>
        </p:txBody>
      </p:sp>
      <p:pic>
        <p:nvPicPr>
          <p:cNvPr id="27652" name="Picture 4" descr="harlem map"/>
          <p:cNvPicPr>
            <a:picLocks noChangeAspect="1" noChangeArrowheads="1"/>
          </p:cNvPicPr>
          <p:nvPr/>
        </p:nvPicPr>
        <p:blipFill>
          <a:blip r:embed="rId3" cstate="print"/>
          <a:srcRect/>
          <a:stretch>
            <a:fillRect/>
          </a:stretch>
        </p:blipFill>
        <p:spPr bwMode="auto">
          <a:xfrm>
            <a:off x="1295400" y="4391025"/>
            <a:ext cx="1847850" cy="2466975"/>
          </a:xfrm>
          <a:prstGeom prst="rect">
            <a:avLst/>
          </a:prstGeom>
          <a:noFill/>
        </p:spPr>
      </p:pic>
      <p:pic>
        <p:nvPicPr>
          <p:cNvPr id="27653" name="Picture 5" descr="harlem"/>
          <p:cNvPicPr>
            <a:picLocks noChangeAspect="1" noChangeArrowheads="1"/>
          </p:cNvPicPr>
          <p:nvPr/>
        </p:nvPicPr>
        <p:blipFill>
          <a:blip r:embed="rId4" cstate="print"/>
          <a:srcRect/>
          <a:stretch>
            <a:fillRect/>
          </a:stretch>
        </p:blipFill>
        <p:spPr bwMode="auto">
          <a:xfrm>
            <a:off x="4038600" y="4406900"/>
            <a:ext cx="3067050" cy="24511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Beat Movement – 1950’s</a:t>
            </a:r>
            <a:endParaRPr lang="en-US" dirty="0"/>
          </a:p>
        </p:txBody>
      </p:sp>
      <p:sp>
        <p:nvSpPr>
          <p:cNvPr id="28674" name="Content Placeholder 2"/>
          <p:cNvSpPr>
            <a:spLocks noGrp="1"/>
          </p:cNvSpPr>
          <p:nvPr>
            <p:ph sz="quarter" idx="1"/>
          </p:nvPr>
        </p:nvSpPr>
        <p:spPr>
          <a:xfrm>
            <a:off x="457200" y="1600200"/>
            <a:ext cx="7467600" cy="4873625"/>
          </a:xfrm>
        </p:spPr>
        <p:txBody>
          <a:bodyPr/>
          <a:lstStyle/>
          <a:p>
            <a:r>
              <a:rPr lang="en-US" smtClean="0"/>
              <a:t>“Centered in the bohemian or beatnik urban artists’ communities, the Beat movement defines itself in its alienation from the conventional and its adaptation of the seedy and “hip”, embracing jazz music, drugs, sex, and Buddhism”</a:t>
            </a:r>
          </a:p>
          <a:p>
            <a:r>
              <a:rPr lang="en-US" smtClean="0"/>
              <a:t>Jack Kerouac and Allen Ginsburg are recognized as leaders in this movement</a:t>
            </a:r>
          </a:p>
        </p:txBody>
      </p:sp>
      <p:pic>
        <p:nvPicPr>
          <p:cNvPr id="28676" name="Picture 4" descr="ginsberg"/>
          <p:cNvPicPr>
            <a:picLocks noChangeAspect="1" noChangeArrowheads="1"/>
          </p:cNvPicPr>
          <p:nvPr/>
        </p:nvPicPr>
        <p:blipFill>
          <a:blip r:embed="rId3" cstate="print"/>
          <a:srcRect/>
          <a:stretch>
            <a:fillRect/>
          </a:stretch>
        </p:blipFill>
        <p:spPr bwMode="auto">
          <a:xfrm>
            <a:off x="228600" y="4648200"/>
            <a:ext cx="2400300" cy="1905000"/>
          </a:xfrm>
          <a:prstGeom prst="rect">
            <a:avLst/>
          </a:prstGeom>
          <a:noFill/>
        </p:spPr>
      </p:pic>
      <p:pic>
        <p:nvPicPr>
          <p:cNvPr id="28677" name="Picture 5" descr="kerouac"/>
          <p:cNvPicPr>
            <a:picLocks noChangeAspect="1" noChangeArrowheads="1"/>
          </p:cNvPicPr>
          <p:nvPr/>
        </p:nvPicPr>
        <p:blipFill>
          <a:blip r:embed="rId4" cstate="print"/>
          <a:srcRect/>
          <a:stretch>
            <a:fillRect/>
          </a:stretch>
        </p:blipFill>
        <p:spPr bwMode="auto">
          <a:xfrm>
            <a:off x="6019800" y="0"/>
            <a:ext cx="2752725" cy="16573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248400" cy="1143000"/>
          </a:xfrm>
        </p:spPr>
        <p:txBody>
          <a:bodyPr/>
          <a:lstStyle/>
          <a:p>
            <a:pPr fontAlgn="auto">
              <a:spcAft>
                <a:spcPts val="0"/>
              </a:spcAft>
              <a:defRPr/>
            </a:pPr>
            <a:r>
              <a:rPr lang="en-US" dirty="0" smtClean="0"/>
              <a:t>Post-modernism 1950 - on</a:t>
            </a:r>
            <a:endParaRPr lang="en-US" dirty="0"/>
          </a:p>
        </p:txBody>
      </p:sp>
      <p:sp>
        <p:nvSpPr>
          <p:cNvPr id="3" name="Content Placeholder 2"/>
          <p:cNvSpPr>
            <a:spLocks noGrp="1"/>
          </p:cNvSpPr>
          <p:nvPr>
            <p:ph sz="quarter" idx="1"/>
          </p:nvPr>
        </p:nvSpPr>
        <p:spPr>
          <a:xfrm>
            <a:off x="1828800" y="1600201"/>
            <a:ext cx="7010400" cy="3429000"/>
          </a:xfrm>
        </p:spPr>
        <p:txBody>
          <a:bodyPr>
            <a:normAutofit fontScale="92500" lnSpcReduction="20000"/>
          </a:bodyPr>
          <a:lstStyle/>
          <a:p>
            <a:pPr marL="274320" indent="-274320" fontAlgn="auto">
              <a:spcAft>
                <a:spcPts val="0"/>
              </a:spcAft>
              <a:buFont typeface="Wingdings"/>
              <a:buChar char=""/>
              <a:defRPr/>
            </a:pPr>
            <a:r>
              <a:rPr lang="en-US" dirty="0" smtClean="0"/>
              <a:t>Defined as having a relativistic view on reality</a:t>
            </a:r>
          </a:p>
          <a:p>
            <a:pPr marL="274320" indent="-274320" fontAlgn="auto">
              <a:spcAft>
                <a:spcPts val="0"/>
              </a:spcAft>
              <a:buFont typeface="Wingdings"/>
              <a:buChar char=""/>
              <a:defRPr/>
            </a:pPr>
            <a:r>
              <a:rPr lang="en-US" dirty="0" smtClean="0"/>
              <a:t>Interpretation is everything – our lives are defined only by our own interpretation of concrete experiences</a:t>
            </a:r>
          </a:p>
          <a:p>
            <a:pPr marL="274320" indent="-274320" fontAlgn="auto">
              <a:spcAft>
                <a:spcPts val="0"/>
              </a:spcAft>
              <a:buFont typeface="Wingdings"/>
              <a:buChar char=""/>
              <a:defRPr/>
            </a:pPr>
            <a:r>
              <a:rPr lang="en-US" dirty="0" smtClean="0"/>
              <a:t>Boundaries are blurred and popular culture becomes a driving force in literature and art</a:t>
            </a:r>
          </a:p>
          <a:p>
            <a:pPr marL="274320" indent="-274320" fontAlgn="auto">
              <a:spcAft>
                <a:spcPts val="0"/>
              </a:spcAft>
              <a:buFont typeface="Wingdings"/>
              <a:buChar char=""/>
              <a:defRPr/>
            </a:pPr>
            <a:r>
              <a:rPr lang="en-US" dirty="0" smtClean="0"/>
              <a:t>Authors include Arthur Miller, Kurt Vonnegut, Edward Albee, Ken </a:t>
            </a:r>
            <a:r>
              <a:rPr lang="en-US" dirty="0" err="1" smtClean="0"/>
              <a:t>Kesey</a:t>
            </a:r>
            <a:r>
              <a:rPr lang="en-US" dirty="0" smtClean="0"/>
              <a:t>, J. D. Salinger and Truman Capote</a:t>
            </a:r>
          </a:p>
          <a:p>
            <a:pPr marL="274320" indent="-274320" fontAlgn="auto">
              <a:spcAft>
                <a:spcPts val="0"/>
              </a:spcAft>
              <a:buFont typeface="Wingdings"/>
              <a:buChar char=""/>
              <a:defRPr/>
            </a:pPr>
            <a:r>
              <a:rPr lang="en-US" dirty="0" smtClean="0"/>
              <a:t>Also includes the feminists: Nikki Giovanni, Sylvia Plath and Toni Morrison</a:t>
            </a:r>
          </a:p>
          <a:p>
            <a:pPr marL="274320" indent="-274320" fontAlgn="auto">
              <a:spcAft>
                <a:spcPts val="0"/>
              </a:spcAft>
              <a:buFont typeface="Wingdings"/>
              <a:buChar char=""/>
              <a:defRPr/>
            </a:pPr>
            <a:endParaRPr lang="en-US" dirty="0"/>
          </a:p>
        </p:txBody>
      </p:sp>
      <p:pic>
        <p:nvPicPr>
          <p:cNvPr id="29700" name="Picture 4" descr="albee"/>
          <p:cNvPicPr>
            <a:picLocks noChangeAspect="1" noChangeArrowheads="1"/>
          </p:cNvPicPr>
          <p:nvPr/>
        </p:nvPicPr>
        <p:blipFill>
          <a:blip r:embed="rId3" cstate="print"/>
          <a:srcRect/>
          <a:stretch>
            <a:fillRect/>
          </a:stretch>
        </p:blipFill>
        <p:spPr bwMode="auto">
          <a:xfrm>
            <a:off x="0" y="0"/>
            <a:ext cx="1585913" cy="2362200"/>
          </a:xfrm>
          <a:prstGeom prst="rect">
            <a:avLst/>
          </a:prstGeom>
          <a:noFill/>
        </p:spPr>
      </p:pic>
      <p:pic>
        <p:nvPicPr>
          <p:cNvPr id="29701" name="Picture 5" descr="miller"/>
          <p:cNvPicPr>
            <a:picLocks noChangeAspect="1" noChangeArrowheads="1"/>
          </p:cNvPicPr>
          <p:nvPr/>
        </p:nvPicPr>
        <p:blipFill>
          <a:blip r:embed="rId4" cstate="print"/>
          <a:srcRect/>
          <a:stretch>
            <a:fillRect/>
          </a:stretch>
        </p:blipFill>
        <p:spPr bwMode="auto">
          <a:xfrm>
            <a:off x="0" y="5053013"/>
            <a:ext cx="1828800" cy="1804987"/>
          </a:xfrm>
          <a:prstGeom prst="rect">
            <a:avLst/>
          </a:prstGeom>
          <a:noFill/>
        </p:spPr>
      </p:pic>
      <p:pic>
        <p:nvPicPr>
          <p:cNvPr id="29702" name="Picture 6" descr="vonnegut"/>
          <p:cNvPicPr>
            <a:picLocks noChangeAspect="1" noChangeArrowheads="1"/>
          </p:cNvPicPr>
          <p:nvPr/>
        </p:nvPicPr>
        <p:blipFill>
          <a:blip r:embed="rId5" cstate="print"/>
          <a:srcRect/>
          <a:stretch>
            <a:fillRect/>
          </a:stretch>
        </p:blipFill>
        <p:spPr bwMode="auto">
          <a:xfrm>
            <a:off x="1828800" y="5148263"/>
            <a:ext cx="1828800" cy="1709737"/>
          </a:xfrm>
          <a:prstGeom prst="rect">
            <a:avLst/>
          </a:prstGeom>
          <a:noFill/>
        </p:spPr>
      </p:pic>
      <p:pic>
        <p:nvPicPr>
          <p:cNvPr id="29703" name="Picture 7" descr="capote"/>
          <p:cNvPicPr>
            <a:picLocks noChangeAspect="1" noChangeArrowheads="1"/>
          </p:cNvPicPr>
          <p:nvPr/>
        </p:nvPicPr>
        <p:blipFill>
          <a:blip r:embed="rId6" cstate="print"/>
          <a:srcRect/>
          <a:stretch>
            <a:fillRect/>
          </a:stretch>
        </p:blipFill>
        <p:spPr bwMode="auto">
          <a:xfrm>
            <a:off x="0" y="2590800"/>
            <a:ext cx="1530350" cy="2286000"/>
          </a:xfrm>
          <a:prstGeom prst="rect">
            <a:avLst/>
          </a:prstGeom>
          <a:noFill/>
        </p:spPr>
      </p:pic>
      <p:pic>
        <p:nvPicPr>
          <p:cNvPr id="29704" name="Picture 8" descr="morrison"/>
          <p:cNvPicPr>
            <a:picLocks noChangeAspect="1" noChangeArrowheads="1"/>
          </p:cNvPicPr>
          <p:nvPr/>
        </p:nvPicPr>
        <p:blipFill>
          <a:blip r:embed="rId7" cstate="print"/>
          <a:srcRect/>
          <a:stretch>
            <a:fillRect/>
          </a:stretch>
        </p:blipFill>
        <p:spPr bwMode="auto">
          <a:xfrm>
            <a:off x="4038600" y="5181600"/>
            <a:ext cx="1328738" cy="1676400"/>
          </a:xfrm>
          <a:prstGeom prst="rect">
            <a:avLst/>
          </a:prstGeom>
          <a:noFill/>
        </p:spPr>
      </p:pic>
      <p:pic>
        <p:nvPicPr>
          <p:cNvPr id="29705" name="Picture 9" descr="plath"/>
          <p:cNvPicPr>
            <a:picLocks noChangeAspect="1" noChangeArrowheads="1"/>
          </p:cNvPicPr>
          <p:nvPr/>
        </p:nvPicPr>
        <p:blipFill>
          <a:blip r:embed="rId8" cstate="print"/>
          <a:srcRect/>
          <a:stretch>
            <a:fillRect/>
          </a:stretch>
        </p:blipFill>
        <p:spPr bwMode="auto">
          <a:xfrm>
            <a:off x="6172200" y="5029200"/>
            <a:ext cx="1339850" cy="1828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Contemporary 1970’s - on</a:t>
            </a:r>
            <a:endParaRPr lang="en-US" dirty="0"/>
          </a:p>
        </p:txBody>
      </p:sp>
      <p:sp>
        <p:nvSpPr>
          <p:cNvPr id="30722" name="Content Placeholder 2"/>
          <p:cNvSpPr>
            <a:spLocks noGrp="1"/>
          </p:cNvSpPr>
          <p:nvPr>
            <p:ph sz="quarter" idx="1"/>
          </p:nvPr>
        </p:nvSpPr>
        <p:spPr>
          <a:xfrm>
            <a:off x="457200" y="1600200"/>
            <a:ext cx="6324600" cy="4873625"/>
          </a:xfrm>
        </p:spPr>
        <p:txBody>
          <a:bodyPr/>
          <a:lstStyle/>
          <a:p>
            <a:r>
              <a:rPr lang="en-US" smtClean="0"/>
              <a:t>Concerned with relationships and connections between people</a:t>
            </a:r>
          </a:p>
          <a:p>
            <a:r>
              <a:rPr lang="en-US" smtClean="0"/>
              <a:t>Emotion provoking story-telling is common</a:t>
            </a:r>
          </a:p>
          <a:p>
            <a:r>
              <a:rPr lang="en-US" smtClean="0"/>
              <a:t>Authors include: Tim O’brien, Sherman Alexie, John Grisham, Tom Clancy, Barbara Kingsolver, Maya Angelou and Michael Crichton</a:t>
            </a:r>
          </a:p>
          <a:p>
            <a:r>
              <a:rPr lang="en-US" smtClean="0"/>
              <a:t>The value of media in culture is changing the way this movement is perceived</a:t>
            </a:r>
          </a:p>
          <a:p>
            <a:endParaRPr lang="en-US" smtClean="0"/>
          </a:p>
        </p:txBody>
      </p:sp>
      <p:pic>
        <p:nvPicPr>
          <p:cNvPr id="30724" name="Picture 4" descr="alexie"/>
          <p:cNvPicPr>
            <a:picLocks noChangeAspect="1" noChangeArrowheads="1"/>
          </p:cNvPicPr>
          <p:nvPr/>
        </p:nvPicPr>
        <p:blipFill>
          <a:blip r:embed="rId3" cstate="print"/>
          <a:srcRect/>
          <a:stretch>
            <a:fillRect/>
          </a:stretch>
        </p:blipFill>
        <p:spPr bwMode="auto">
          <a:xfrm>
            <a:off x="7086600" y="3200400"/>
            <a:ext cx="1847850" cy="2476500"/>
          </a:xfrm>
          <a:prstGeom prst="rect">
            <a:avLst/>
          </a:prstGeom>
          <a:noFill/>
        </p:spPr>
      </p:pic>
      <p:pic>
        <p:nvPicPr>
          <p:cNvPr id="30725" name="Picture 5" descr="clancy"/>
          <p:cNvPicPr>
            <a:picLocks noChangeAspect="1" noChangeArrowheads="1"/>
          </p:cNvPicPr>
          <p:nvPr/>
        </p:nvPicPr>
        <p:blipFill>
          <a:blip r:embed="rId4" cstate="print"/>
          <a:srcRect/>
          <a:stretch>
            <a:fillRect/>
          </a:stretch>
        </p:blipFill>
        <p:spPr bwMode="auto">
          <a:xfrm>
            <a:off x="7835900" y="914400"/>
            <a:ext cx="1308100" cy="2314575"/>
          </a:xfrm>
          <a:prstGeom prst="rect">
            <a:avLst/>
          </a:prstGeom>
          <a:noFill/>
        </p:spPr>
      </p:pic>
      <p:pic>
        <p:nvPicPr>
          <p:cNvPr id="30726" name="Picture 6" descr="tttc"/>
          <p:cNvPicPr>
            <a:picLocks noChangeAspect="1" noChangeArrowheads="1"/>
          </p:cNvPicPr>
          <p:nvPr/>
        </p:nvPicPr>
        <p:blipFill>
          <a:blip r:embed="rId5" cstate="print"/>
          <a:srcRect/>
          <a:stretch>
            <a:fillRect/>
          </a:stretch>
        </p:blipFill>
        <p:spPr bwMode="auto">
          <a:xfrm>
            <a:off x="6253163" y="0"/>
            <a:ext cx="1652587" cy="2514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Pluralism – late 20</a:t>
            </a:r>
            <a:r>
              <a:rPr lang="en-US" baseline="30000" dirty="0" smtClean="0"/>
              <a:t>th</a:t>
            </a:r>
            <a:r>
              <a:rPr lang="en-US" dirty="0" smtClean="0"/>
              <a:t> century</a:t>
            </a:r>
            <a:endParaRPr lang="en-US" dirty="0"/>
          </a:p>
        </p:txBody>
      </p:sp>
      <p:sp>
        <p:nvSpPr>
          <p:cNvPr id="31746" name="Content Placeholder 2"/>
          <p:cNvSpPr>
            <a:spLocks noGrp="1"/>
          </p:cNvSpPr>
          <p:nvPr>
            <p:ph sz="quarter" idx="1"/>
          </p:nvPr>
        </p:nvSpPr>
        <p:spPr>
          <a:xfrm>
            <a:off x="457200" y="1600200"/>
            <a:ext cx="7467600" cy="4873625"/>
          </a:xfrm>
        </p:spPr>
        <p:txBody>
          <a:bodyPr/>
          <a:lstStyle/>
          <a:p>
            <a:r>
              <a:rPr lang="en-US" smtClean="0"/>
              <a:t>Realization that literature does not only need to come from dead white guys</a:t>
            </a:r>
          </a:p>
          <a:p>
            <a:r>
              <a:rPr lang="en-US" smtClean="0"/>
              <a:t>The idea of diversity and acceptance drives this movement</a:t>
            </a:r>
          </a:p>
          <a:p>
            <a:r>
              <a:rPr lang="en-US" smtClean="0"/>
              <a:t>Authors address universal themes seen through the eyes of their culture</a:t>
            </a:r>
          </a:p>
          <a:p>
            <a:r>
              <a:rPr lang="en-US" smtClean="0"/>
              <a:t>Authors include: Amy Tan, Alice Walker, Sandra Cisneros</a:t>
            </a:r>
          </a:p>
        </p:txBody>
      </p:sp>
      <p:pic>
        <p:nvPicPr>
          <p:cNvPr id="31748" name="Picture 4" descr="pluralism 2"/>
          <p:cNvPicPr>
            <a:picLocks noChangeAspect="1" noChangeArrowheads="1"/>
          </p:cNvPicPr>
          <p:nvPr/>
        </p:nvPicPr>
        <p:blipFill>
          <a:blip r:embed="rId3" cstate="print"/>
          <a:srcRect/>
          <a:stretch>
            <a:fillRect/>
          </a:stretch>
        </p:blipFill>
        <p:spPr bwMode="auto">
          <a:xfrm>
            <a:off x="2362200" y="4419600"/>
            <a:ext cx="3200400" cy="246221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Overview</a:t>
            </a:r>
            <a:endParaRPr lang="en-US" dirty="0"/>
          </a:p>
        </p:txBody>
      </p:sp>
      <p:sp>
        <p:nvSpPr>
          <p:cNvPr id="14338" name="Content Placeholder 2"/>
          <p:cNvSpPr>
            <a:spLocks noGrp="1"/>
          </p:cNvSpPr>
          <p:nvPr>
            <p:ph sz="quarter" idx="1"/>
          </p:nvPr>
        </p:nvSpPr>
        <p:spPr>
          <a:xfrm>
            <a:off x="457200" y="1600200"/>
            <a:ext cx="7467600" cy="4873625"/>
          </a:xfrm>
        </p:spPr>
        <p:txBody>
          <a:bodyPr/>
          <a:lstStyle/>
          <a:p>
            <a:r>
              <a:rPr lang="en-US" smtClean="0"/>
              <a:t>There are many different literary movements and not everyone agrees on what qualifies things to be a movement</a:t>
            </a:r>
          </a:p>
          <a:p>
            <a:r>
              <a:rPr lang="en-US" smtClean="0"/>
              <a:t>There are also arguments as to where certain pieces of literature fit into the grand scheme of things. </a:t>
            </a:r>
          </a:p>
          <a:p>
            <a:r>
              <a:rPr lang="en-US" smtClean="0"/>
              <a:t>We will look at several movements here along with information about some of the smaller movements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Magical Realism – late 20</a:t>
            </a:r>
            <a:r>
              <a:rPr lang="en-US" baseline="30000" dirty="0" smtClean="0"/>
              <a:t>th</a:t>
            </a:r>
            <a:r>
              <a:rPr lang="en-US" dirty="0" smtClean="0"/>
              <a:t> century</a:t>
            </a:r>
            <a:endParaRPr lang="en-US" dirty="0"/>
          </a:p>
        </p:txBody>
      </p:sp>
      <p:sp>
        <p:nvSpPr>
          <p:cNvPr id="32770" name="Content Placeholder 2"/>
          <p:cNvSpPr>
            <a:spLocks noGrp="1"/>
          </p:cNvSpPr>
          <p:nvPr>
            <p:ph sz="quarter" idx="1"/>
          </p:nvPr>
        </p:nvSpPr>
        <p:spPr>
          <a:xfrm>
            <a:off x="457200" y="1600200"/>
            <a:ext cx="5943600" cy="4873625"/>
          </a:xfrm>
        </p:spPr>
        <p:txBody>
          <a:bodyPr/>
          <a:lstStyle/>
          <a:p>
            <a:r>
              <a:rPr lang="en-US" smtClean="0"/>
              <a:t>A juxtaposition of the ordinary with magical elements</a:t>
            </a:r>
          </a:p>
          <a:p>
            <a:r>
              <a:rPr lang="en-US" smtClean="0"/>
              <a:t>Fantastic elements are interwoven into realistic fiction</a:t>
            </a:r>
          </a:p>
          <a:p>
            <a:r>
              <a:rPr lang="en-US" smtClean="0"/>
              <a:t>Authors include Toni Morrison, Alice Sebold, Ally Condie, Suzanne Collins</a:t>
            </a:r>
          </a:p>
          <a:p>
            <a:r>
              <a:rPr lang="en-US" smtClean="0"/>
              <a:t>Yes, if J.K. Rowling were American Harry Potter would fit into this movement as well</a:t>
            </a:r>
          </a:p>
        </p:txBody>
      </p:sp>
      <p:pic>
        <p:nvPicPr>
          <p:cNvPr id="32772" name="Picture 4" descr="mr"/>
          <p:cNvPicPr>
            <a:picLocks noChangeAspect="1" noChangeArrowheads="1"/>
          </p:cNvPicPr>
          <p:nvPr/>
        </p:nvPicPr>
        <p:blipFill>
          <a:blip r:embed="rId3" cstate="print"/>
          <a:srcRect/>
          <a:stretch>
            <a:fillRect/>
          </a:stretch>
        </p:blipFill>
        <p:spPr bwMode="auto">
          <a:xfrm>
            <a:off x="3657600" y="4800600"/>
            <a:ext cx="2228850" cy="2057400"/>
          </a:xfrm>
          <a:prstGeom prst="rect">
            <a:avLst/>
          </a:prstGeom>
          <a:noFill/>
        </p:spPr>
      </p:pic>
      <p:pic>
        <p:nvPicPr>
          <p:cNvPr id="32773" name="Picture 5" descr="mr1"/>
          <p:cNvPicPr>
            <a:picLocks noChangeAspect="1" noChangeArrowheads="1"/>
          </p:cNvPicPr>
          <p:nvPr/>
        </p:nvPicPr>
        <p:blipFill>
          <a:blip r:embed="rId4" cstate="print"/>
          <a:srcRect/>
          <a:stretch>
            <a:fillRect/>
          </a:stretch>
        </p:blipFill>
        <p:spPr bwMode="auto">
          <a:xfrm>
            <a:off x="6553200" y="3276600"/>
            <a:ext cx="1943100" cy="2352675"/>
          </a:xfrm>
          <a:prstGeom prst="rect">
            <a:avLst/>
          </a:prstGeom>
          <a:noFill/>
        </p:spPr>
      </p:pic>
      <p:pic>
        <p:nvPicPr>
          <p:cNvPr id="32774" name="Picture 6" descr="mr2"/>
          <p:cNvPicPr>
            <a:picLocks noChangeAspect="1" noChangeArrowheads="1"/>
          </p:cNvPicPr>
          <p:nvPr/>
        </p:nvPicPr>
        <p:blipFill>
          <a:blip r:embed="rId5" cstate="print"/>
          <a:srcRect/>
          <a:stretch>
            <a:fillRect/>
          </a:stretch>
        </p:blipFill>
        <p:spPr bwMode="auto">
          <a:xfrm>
            <a:off x="6858000" y="304800"/>
            <a:ext cx="1828800" cy="24955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review…</a:t>
            </a:r>
            <a:endParaRPr lang="en-US" dirty="0"/>
          </a:p>
        </p:txBody>
      </p:sp>
      <p:sp>
        <p:nvSpPr>
          <p:cNvPr id="3" name="Content Placeholder 2"/>
          <p:cNvSpPr>
            <a:spLocks noGrp="1"/>
          </p:cNvSpPr>
          <p:nvPr>
            <p:ph sz="quarter" idx="1"/>
          </p:nvPr>
        </p:nvSpPr>
        <p:spPr/>
        <p:txBody>
          <a:bodyPr/>
          <a:lstStyle/>
          <a:p>
            <a:r>
              <a:rPr lang="en-US" dirty="0" smtClean="0">
                <a:hlinkClick r:id="rId2"/>
              </a:rPr>
              <a:t>Romanticism on through the 20th Century</a:t>
            </a:r>
            <a:endParaRPr lang="en-US" dirty="0" smtClean="0"/>
          </a:p>
          <a:p>
            <a:endParaRPr lang="en-US" dirty="0" smtClean="0"/>
          </a:p>
          <a:p>
            <a:r>
              <a:rPr lang="en-US" dirty="0" smtClean="0"/>
              <a:t>Which movement do you like the most?</a:t>
            </a:r>
          </a:p>
          <a:p>
            <a:endParaRPr lang="en-US" dirty="0" smtClean="0"/>
          </a:p>
          <a:p>
            <a:pPr>
              <a:buNone/>
            </a:pPr>
            <a:endParaRPr lang="en-US" dirty="0" smtClean="0"/>
          </a:p>
          <a:p>
            <a:r>
              <a:rPr lang="en-US" dirty="0" smtClean="0"/>
              <a:t>Is there a movement you would like to learn more about?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Native American Lit 1490-1700’s</a:t>
            </a:r>
            <a:endParaRPr lang="en-US" dirty="0"/>
          </a:p>
        </p:txBody>
      </p:sp>
      <p:sp>
        <p:nvSpPr>
          <p:cNvPr id="15362" name="Content Placeholder 2"/>
          <p:cNvSpPr>
            <a:spLocks noGrp="1"/>
          </p:cNvSpPr>
          <p:nvPr>
            <p:ph sz="quarter" idx="1"/>
          </p:nvPr>
        </p:nvSpPr>
        <p:spPr>
          <a:xfrm>
            <a:off x="457200" y="1600200"/>
            <a:ext cx="7467600" cy="4873625"/>
          </a:xfrm>
        </p:spPr>
        <p:txBody>
          <a:bodyPr/>
          <a:lstStyle/>
          <a:p>
            <a:r>
              <a:rPr lang="en-US" smtClean="0"/>
              <a:t>This movement is based mostly on oral tradition – which can give us a hint as to why there is very little written material</a:t>
            </a:r>
          </a:p>
          <a:p>
            <a:r>
              <a:rPr lang="en-US" smtClean="0"/>
              <a:t>Those stories, fables, tales, myths and chants were written down later for preservation, not because that was typical for Native Americans of the time</a:t>
            </a:r>
          </a:p>
          <a:p>
            <a:r>
              <a:rPr lang="en-US" smtClean="0"/>
              <a:t>Nature and elements of nature are the most common aspect of Native American writings</a:t>
            </a:r>
          </a:p>
        </p:txBody>
      </p:sp>
      <p:pic>
        <p:nvPicPr>
          <p:cNvPr id="15364" name="Picture 4" descr="native american map"/>
          <p:cNvPicPr>
            <a:picLocks noChangeAspect="1" noChangeArrowheads="1"/>
          </p:cNvPicPr>
          <p:nvPr/>
        </p:nvPicPr>
        <p:blipFill>
          <a:blip r:embed="rId3" cstate="print"/>
          <a:srcRect/>
          <a:stretch>
            <a:fillRect/>
          </a:stretch>
        </p:blipFill>
        <p:spPr bwMode="auto">
          <a:xfrm>
            <a:off x="3276600" y="5105400"/>
            <a:ext cx="1981200" cy="1538288"/>
          </a:xfrm>
          <a:prstGeom prst="rect">
            <a:avLst/>
          </a:prstGeom>
          <a:noFill/>
        </p:spPr>
      </p:pic>
      <p:pic>
        <p:nvPicPr>
          <p:cNvPr id="15365" name="Picture 5" descr="native american"/>
          <p:cNvPicPr>
            <a:picLocks noChangeAspect="1" noChangeArrowheads="1"/>
          </p:cNvPicPr>
          <p:nvPr/>
        </p:nvPicPr>
        <p:blipFill>
          <a:blip r:embed="rId4" cstate="print"/>
          <a:srcRect/>
          <a:stretch>
            <a:fillRect/>
          </a:stretch>
        </p:blipFill>
        <p:spPr bwMode="auto">
          <a:xfrm rot="1254358">
            <a:off x="5486400" y="5181600"/>
            <a:ext cx="1206500" cy="1447800"/>
          </a:xfrm>
          <a:prstGeom prst="rect">
            <a:avLst/>
          </a:prstGeom>
          <a:noFill/>
        </p:spPr>
      </p:pic>
      <p:pic>
        <p:nvPicPr>
          <p:cNvPr id="15366" name="Picture 6" descr="stortell"/>
          <p:cNvPicPr>
            <a:picLocks noChangeAspect="1" noChangeArrowheads="1"/>
          </p:cNvPicPr>
          <p:nvPr/>
        </p:nvPicPr>
        <p:blipFill>
          <a:blip r:embed="rId5" cstate="print"/>
          <a:srcRect/>
          <a:stretch>
            <a:fillRect/>
          </a:stretch>
        </p:blipFill>
        <p:spPr bwMode="auto">
          <a:xfrm rot="-755457">
            <a:off x="1143000" y="5257800"/>
            <a:ext cx="2133600" cy="13795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Early Settlers 1500’s – 1670’s</a:t>
            </a:r>
            <a:endParaRPr lang="en-US" dirty="0"/>
          </a:p>
        </p:txBody>
      </p:sp>
      <p:sp>
        <p:nvSpPr>
          <p:cNvPr id="16386" name="Content Placeholder 2"/>
          <p:cNvSpPr>
            <a:spLocks noGrp="1"/>
          </p:cNvSpPr>
          <p:nvPr>
            <p:ph sz="quarter" idx="1"/>
          </p:nvPr>
        </p:nvSpPr>
        <p:spPr>
          <a:xfrm>
            <a:off x="381000" y="3127375"/>
            <a:ext cx="7467600" cy="3730625"/>
          </a:xfrm>
        </p:spPr>
        <p:txBody>
          <a:bodyPr/>
          <a:lstStyle/>
          <a:p>
            <a:r>
              <a:rPr lang="en-US" smtClean="0"/>
              <a:t>This group of writings are from those who were coming to America to settle a new land</a:t>
            </a:r>
          </a:p>
          <a:p>
            <a:r>
              <a:rPr lang="en-US" smtClean="0"/>
              <a:t>Most of the literature is comprised of letters, diaries, journals and histories</a:t>
            </a:r>
          </a:p>
          <a:p>
            <a:r>
              <a:rPr lang="en-US" smtClean="0"/>
              <a:t>The accuracy of these writings is often called in to question</a:t>
            </a:r>
          </a:p>
          <a:p>
            <a:r>
              <a:rPr lang="en-US" smtClean="0"/>
              <a:t>Authors include Columbus, John Smith and William Bradford</a:t>
            </a:r>
          </a:p>
        </p:txBody>
      </p:sp>
      <p:pic>
        <p:nvPicPr>
          <p:cNvPr id="16388" name="Picture 4" descr="early settlers"/>
          <p:cNvPicPr>
            <a:picLocks noChangeAspect="1" noChangeArrowheads="1"/>
          </p:cNvPicPr>
          <p:nvPr/>
        </p:nvPicPr>
        <p:blipFill>
          <a:blip r:embed="rId3" cstate="print"/>
          <a:srcRect/>
          <a:stretch>
            <a:fillRect/>
          </a:stretch>
        </p:blipFill>
        <p:spPr bwMode="auto">
          <a:xfrm>
            <a:off x="2743200" y="1371600"/>
            <a:ext cx="2438400" cy="177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Puritanism 1620-1790</a:t>
            </a:r>
            <a:endParaRPr lang="en-US" dirty="0"/>
          </a:p>
        </p:txBody>
      </p:sp>
      <p:sp>
        <p:nvSpPr>
          <p:cNvPr id="17410" name="Content Placeholder 2"/>
          <p:cNvSpPr>
            <a:spLocks noGrp="1"/>
          </p:cNvSpPr>
          <p:nvPr>
            <p:ph sz="quarter" idx="1"/>
          </p:nvPr>
        </p:nvSpPr>
        <p:spPr>
          <a:xfrm>
            <a:off x="457200" y="1600200"/>
            <a:ext cx="7467600" cy="3962400"/>
          </a:xfrm>
        </p:spPr>
        <p:txBody>
          <a:bodyPr/>
          <a:lstStyle/>
          <a:p>
            <a:r>
              <a:rPr lang="en-US" smtClean="0"/>
              <a:t>Written by those who were leaving Europe to find religious freedom</a:t>
            </a:r>
          </a:p>
          <a:p>
            <a:r>
              <a:rPr lang="en-US" smtClean="0"/>
              <a:t>This society was dominated by rules and a fear of sin and as a result spending eternity in hell</a:t>
            </a:r>
          </a:p>
          <a:p>
            <a:r>
              <a:rPr lang="en-US" smtClean="0"/>
              <a:t>Literature from this period is typically in the form of sermons, poetry, diaries and moral based stories</a:t>
            </a:r>
          </a:p>
          <a:p>
            <a:r>
              <a:rPr lang="en-US" smtClean="0"/>
              <a:t>Authors from this period include: Anne Bradstreet, Edward Taylor and Jonathon Edwards</a:t>
            </a:r>
          </a:p>
        </p:txBody>
      </p:sp>
      <p:pic>
        <p:nvPicPr>
          <p:cNvPr id="17412" name="Picture 4" descr="puritans art"/>
          <p:cNvPicPr>
            <a:picLocks noChangeAspect="1" noChangeArrowheads="1"/>
          </p:cNvPicPr>
          <p:nvPr/>
        </p:nvPicPr>
        <p:blipFill>
          <a:blip r:embed="rId3" cstate="print"/>
          <a:srcRect/>
          <a:stretch>
            <a:fillRect/>
          </a:stretch>
        </p:blipFill>
        <p:spPr bwMode="auto">
          <a:xfrm>
            <a:off x="2971800" y="5216525"/>
            <a:ext cx="2476500" cy="1641475"/>
          </a:xfrm>
          <a:prstGeom prst="rect">
            <a:avLst/>
          </a:prstGeom>
          <a:noFill/>
        </p:spPr>
      </p:pic>
      <p:pic>
        <p:nvPicPr>
          <p:cNvPr id="17413" name="Picture 5" descr="puritans"/>
          <p:cNvPicPr>
            <a:picLocks noChangeAspect="1" noChangeArrowheads="1"/>
          </p:cNvPicPr>
          <p:nvPr/>
        </p:nvPicPr>
        <p:blipFill>
          <a:blip r:embed="rId4" cstate="print"/>
          <a:srcRect/>
          <a:stretch>
            <a:fillRect/>
          </a:stretch>
        </p:blipFill>
        <p:spPr bwMode="auto">
          <a:xfrm>
            <a:off x="5867400" y="0"/>
            <a:ext cx="2466975" cy="15621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lstStyle/>
          <a:p>
            <a:pPr fontAlgn="auto">
              <a:spcAft>
                <a:spcPts val="0"/>
              </a:spcAft>
              <a:defRPr/>
            </a:pPr>
            <a:r>
              <a:rPr lang="en-US" dirty="0" smtClean="0"/>
              <a:t>American Enlightenment </a:t>
            </a:r>
            <a:br>
              <a:rPr lang="en-US" dirty="0" smtClean="0"/>
            </a:br>
            <a:r>
              <a:rPr lang="en-US" dirty="0" smtClean="0"/>
              <a:t>1750-1800</a:t>
            </a:r>
            <a:endParaRPr lang="en-US" dirty="0"/>
          </a:p>
        </p:txBody>
      </p:sp>
      <p:sp>
        <p:nvSpPr>
          <p:cNvPr id="18434" name="Content Placeholder 2"/>
          <p:cNvSpPr>
            <a:spLocks noGrp="1"/>
          </p:cNvSpPr>
          <p:nvPr>
            <p:ph sz="quarter" idx="1"/>
          </p:nvPr>
        </p:nvSpPr>
        <p:spPr>
          <a:xfrm>
            <a:off x="1981200" y="1295400"/>
            <a:ext cx="4953000" cy="4648200"/>
          </a:xfrm>
        </p:spPr>
        <p:txBody>
          <a:bodyPr/>
          <a:lstStyle/>
          <a:p>
            <a:r>
              <a:rPr lang="en-US" sz="2000" smtClean="0"/>
              <a:t>Also known as Rationalism/Classicism and The Age of Reason</a:t>
            </a:r>
          </a:p>
          <a:p>
            <a:r>
              <a:rPr lang="en-US" sz="2000" smtClean="0"/>
              <a:t>Best known for political and philosophical writings focusing on reason and common sense</a:t>
            </a:r>
          </a:p>
          <a:p>
            <a:r>
              <a:rPr lang="en-US" sz="2000" smtClean="0"/>
              <a:t>These writings contributed, in part, to the American Revolution</a:t>
            </a:r>
          </a:p>
          <a:p>
            <a:r>
              <a:rPr lang="en-US" sz="2000" smtClean="0"/>
              <a:t>Authors of this period include Benjamin Franklin, Thomas Jefferson, Thomas Paine, Patrick Henry and Phillis Wheatly</a:t>
            </a:r>
          </a:p>
        </p:txBody>
      </p:sp>
      <p:pic>
        <p:nvPicPr>
          <p:cNvPr id="18436" name="Picture 4" descr="ben franklin"/>
          <p:cNvPicPr>
            <a:picLocks noChangeAspect="1" noChangeArrowheads="1"/>
          </p:cNvPicPr>
          <p:nvPr/>
        </p:nvPicPr>
        <p:blipFill>
          <a:blip r:embed="rId3" cstate="print"/>
          <a:srcRect/>
          <a:stretch>
            <a:fillRect/>
          </a:stretch>
        </p:blipFill>
        <p:spPr bwMode="auto">
          <a:xfrm>
            <a:off x="6934200" y="228600"/>
            <a:ext cx="1743075" cy="2619375"/>
          </a:xfrm>
          <a:prstGeom prst="rect">
            <a:avLst/>
          </a:prstGeom>
          <a:noFill/>
        </p:spPr>
      </p:pic>
      <p:pic>
        <p:nvPicPr>
          <p:cNvPr id="18437" name="Picture 5" descr="Dec of Ind"/>
          <p:cNvPicPr>
            <a:picLocks noChangeAspect="1" noChangeArrowheads="1"/>
          </p:cNvPicPr>
          <p:nvPr/>
        </p:nvPicPr>
        <p:blipFill>
          <a:blip r:embed="rId4" cstate="print"/>
          <a:srcRect/>
          <a:stretch>
            <a:fillRect/>
          </a:stretch>
        </p:blipFill>
        <p:spPr bwMode="auto">
          <a:xfrm>
            <a:off x="6781800" y="2819400"/>
            <a:ext cx="1857375" cy="2457450"/>
          </a:xfrm>
          <a:prstGeom prst="rect">
            <a:avLst/>
          </a:prstGeom>
          <a:noFill/>
        </p:spPr>
      </p:pic>
      <p:pic>
        <p:nvPicPr>
          <p:cNvPr id="18438" name="Picture 6" descr="rev war"/>
          <p:cNvPicPr>
            <a:picLocks noChangeAspect="1" noChangeArrowheads="1"/>
          </p:cNvPicPr>
          <p:nvPr/>
        </p:nvPicPr>
        <p:blipFill>
          <a:blip r:embed="rId5" cstate="print"/>
          <a:srcRect/>
          <a:stretch>
            <a:fillRect/>
          </a:stretch>
        </p:blipFill>
        <p:spPr bwMode="auto">
          <a:xfrm>
            <a:off x="152400" y="5257800"/>
            <a:ext cx="2209800"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Review</a:t>
            </a:r>
            <a:endParaRPr lang="en-US" dirty="0"/>
          </a:p>
        </p:txBody>
      </p:sp>
      <p:sp>
        <p:nvSpPr>
          <p:cNvPr id="19458" name="Content Placeholder 2"/>
          <p:cNvSpPr>
            <a:spLocks noGrp="1"/>
          </p:cNvSpPr>
          <p:nvPr>
            <p:ph sz="quarter" idx="1"/>
          </p:nvPr>
        </p:nvSpPr>
        <p:spPr>
          <a:xfrm>
            <a:off x="457200" y="1600200"/>
            <a:ext cx="7467600" cy="4873625"/>
          </a:xfrm>
        </p:spPr>
        <p:txBody>
          <a:bodyPr/>
          <a:lstStyle/>
          <a:p>
            <a:r>
              <a:rPr lang="en-US" smtClean="0">
                <a:hlinkClick r:id="rId3"/>
              </a:rPr>
              <a:t>Here is a quick review of the literary periods so far...</a:t>
            </a:r>
            <a:endParaRPr lang="en-US" smtClean="0"/>
          </a:p>
          <a:p>
            <a:endParaRPr lang="en-US" smtClean="0"/>
          </a:p>
          <a:p>
            <a:r>
              <a:rPr lang="en-US" smtClean="0"/>
              <a:t>So, what comes next?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1820-1860</a:t>
            </a:r>
            <a:endParaRPr lang="en-US" dirty="0"/>
          </a:p>
        </p:txBody>
      </p:sp>
      <p:sp>
        <p:nvSpPr>
          <p:cNvPr id="20482" name="Content Placeholder 2"/>
          <p:cNvSpPr>
            <a:spLocks noGrp="1"/>
          </p:cNvSpPr>
          <p:nvPr>
            <p:ph sz="quarter" idx="1"/>
          </p:nvPr>
        </p:nvSpPr>
        <p:spPr>
          <a:xfrm>
            <a:off x="457200" y="1600200"/>
            <a:ext cx="7467600" cy="4873625"/>
          </a:xfrm>
        </p:spPr>
        <p:txBody>
          <a:bodyPr/>
          <a:lstStyle/>
          <a:p>
            <a:r>
              <a:rPr lang="en-US" smtClean="0"/>
              <a:t>A continuation of the same movement in Europe</a:t>
            </a:r>
          </a:p>
          <a:p>
            <a:r>
              <a:rPr lang="en-US" smtClean="0"/>
              <a:t>Authors focused on individualism, idealism, imagination and nature</a:t>
            </a:r>
          </a:p>
          <a:p>
            <a:r>
              <a:rPr lang="en-US" smtClean="0"/>
              <a:t>Often set their works in distant times or places</a:t>
            </a:r>
          </a:p>
          <a:p>
            <a:r>
              <a:rPr lang="en-US" smtClean="0"/>
              <a:t>This is the first movement to really produce a body of work that embodied the idea of America while rebelling against the Classicism movement</a:t>
            </a:r>
          </a:p>
          <a:p>
            <a:r>
              <a:rPr lang="en-US" smtClean="0"/>
              <a:t>Not surprisingly, this is the largest body of work to this point in history and one that we spend a lot of time studying in school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part 2</a:t>
            </a:r>
            <a:endParaRPr lang="en-US" dirty="0"/>
          </a:p>
        </p:txBody>
      </p:sp>
      <p:sp>
        <p:nvSpPr>
          <p:cNvPr id="21506" name="Content Placeholder 2"/>
          <p:cNvSpPr>
            <a:spLocks noGrp="1"/>
          </p:cNvSpPr>
          <p:nvPr>
            <p:ph sz="quarter" idx="1"/>
          </p:nvPr>
        </p:nvSpPr>
        <p:spPr>
          <a:xfrm>
            <a:off x="457200" y="1600200"/>
            <a:ext cx="7467600" cy="4873625"/>
          </a:xfrm>
        </p:spPr>
        <p:txBody>
          <a:bodyPr/>
          <a:lstStyle/>
          <a:p>
            <a:r>
              <a:rPr lang="en-US" smtClean="0"/>
              <a:t>Authors often associated with this movement include: Edgar Allen Poe, Nathaniel Hawthorne, James Fenimore Cooper, Washington Irving and Herman Melville</a:t>
            </a:r>
          </a:p>
          <a:p>
            <a:r>
              <a:rPr lang="en-US" smtClean="0"/>
              <a:t>This movement contains several other movements (not confusing at all, is it?)</a:t>
            </a:r>
          </a:p>
        </p:txBody>
      </p:sp>
      <p:pic>
        <p:nvPicPr>
          <p:cNvPr id="21508" name="Picture 4" descr="moby dick"/>
          <p:cNvPicPr>
            <a:picLocks noChangeAspect="1" noChangeArrowheads="1"/>
          </p:cNvPicPr>
          <p:nvPr/>
        </p:nvPicPr>
        <p:blipFill>
          <a:blip r:embed="rId3" cstate="print"/>
          <a:srcRect/>
          <a:stretch>
            <a:fillRect/>
          </a:stretch>
        </p:blipFill>
        <p:spPr bwMode="auto">
          <a:xfrm>
            <a:off x="838200" y="3886200"/>
            <a:ext cx="1941513" cy="2971800"/>
          </a:xfrm>
          <a:prstGeom prst="rect">
            <a:avLst/>
          </a:prstGeom>
          <a:noFill/>
        </p:spPr>
      </p:pic>
      <p:pic>
        <p:nvPicPr>
          <p:cNvPr id="21509" name="Picture 5" descr="frankenstein"/>
          <p:cNvPicPr>
            <a:picLocks noChangeAspect="1" noChangeArrowheads="1"/>
          </p:cNvPicPr>
          <p:nvPr/>
        </p:nvPicPr>
        <p:blipFill>
          <a:blip r:embed="rId4" cstate="print"/>
          <a:srcRect/>
          <a:stretch>
            <a:fillRect/>
          </a:stretch>
        </p:blipFill>
        <p:spPr bwMode="auto">
          <a:xfrm>
            <a:off x="2819400" y="4114800"/>
            <a:ext cx="2895600" cy="2268538"/>
          </a:xfrm>
          <a:prstGeom prst="rect">
            <a:avLst/>
          </a:prstGeom>
          <a:noFill/>
        </p:spPr>
      </p:pic>
      <p:pic>
        <p:nvPicPr>
          <p:cNvPr id="21510" name="Picture 6" descr="scarlet letter"/>
          <p:cNvPicPr>
            <a:picLocks noChangeAspect="1" noChangeArrowheads="1"/>
          </p:cNvPicPr>
          <p:nvPr/>
        </p:nvPicPr>
        <p:blipFill>
          <a:blip r:embed="rId5" cstate="print"/>
          <a:srcRect/>
          <a:stretch>
            <a:fillRect/>
          </a:stretch>
        </p:blipFill>
        <p:spPr bwMode="auto">
          <a:xfrm>
            <a:off x="5867400" y="4114800"/>
            <a:ext cx="2181225" cy="2514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300</TotalTime>
  <Words>1153</Words>
  <Application>Microsoft Office PowerPoint</Application>
  <PresentationFormat>On-screen Show (4:3)</PresentationFormat>
  <Paragraphs>103</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Literary Movements in American Literature</vt:lpstr>
      <vt:lpstr>Overview</vt:lpstr>
      <vt:lpstr>Native American Lit 1490-1700’s</vt:lpstr>
      <vt:lpstr>Early Settlers 1500’s – 1670’s</vt:lpstr>
      <vt:lpstr>Puritanism 1620-1790</vt:lpstr>
      <vt:lpstr>American Enlightenment  1750-1800</vt:lpstr>
      <vt:lpstr>Review</vt:lpstr>
      <vt:lpstr>Romanticism 1820-1860</vt:lpstr>
      <vt:lpstr>Romanticism part 2</vt:lpstr>
      <vt:lpstr>FIRESIDE POETS – MID 19TH CENTURY</vt:lpstr>
      <vt:lpstr>Transcendentalism 1830-1850</vt:lpstr>
      <vt:lpstr>Realism and Regionalism 1860-1914</vt:lpstr>
      <vt:lpstr>Naturalism – late 1800’s – early 1900’s</vt:lpstr>
      <vt:lpstr>Modernism 1914 - 1945</vt:lpstr>
      <vt:lpstr>Harlem Renaissance 1920-1930</vt:lpstr>
      <vt:lpstr>Beat Movement – 1950’s</vt:lpstr>
      <vt:lpstr>Post-modernism 1950 - on</vt:lpstr>
      <vt:lpstr>Contemporary 1970’s - on</vt:lpstr>
      <vt:lpstr>Pluralism – late 20th century</vt:lpstr>
      <vt:lpstr>Magical Realism – late 20th century</vt:lpstr>
      <vt:lpstr>One more review…</vt:lpstr>
    </vt:vector>
  </TitlesOfParts>
  <Company>BCSC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Movements in American Literature</dc:title>
  <dc:creator>Culp</dc:creator>
  <cp:lastModifiedBy>Leigh Anne</cp:lastModifiedBy>
  <cp:revision>28</cp:revision>
  <dcterms:created xsi:type="dcterms:W3CDTF">2013-01-07T01:10:37Z</dcterms:created>
  <dcterms:modified xsi:type="dcterms:W3CDTF">2015-01-07T03:07:17Z</dcterms:modified>
</cp:coreProperties>
</file>