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BF9E9-46F8-1244-B88A-3A8B0A40E791}" type="doc">
      <dgm:prSet loTypeId="urn:microsoft.com/office/officeart/2005/8/layout/pyramid2" loCatId="pyramid" qsTypeId="urn:microsoft.com/office/officeart/2005/8/quickstyle/simple4" qsCatId="simple" csTypeId="urn:microsoft.com/office/officeart/2005/8/colors/accent1_2" csCatId="accent1" phldr="1"/>
      <dgm:spPr/>
    </dgm:pt>
    <dgm:pt modelId="{17F78765-4BE0-EF46-9DCB-C6CC226FD5F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>
              <a:latin typeface="Comic Sans MS"/>
              <a:cs typeface="Comic Sans MS"/>
            </a:rPr>
            <a:t>Most Newsworthy Info</a:t>
          </a:r>
        </a:p>
        <a:p>
          <a:r>
            <a:rPr lang="en-US" sz="1800">
              <a:latin typeface="Comic Sans MS"/>
              <a:cs typeface="Comic Sans MS"/>
            </a:rPr>
            <a:t>5Ws: Who, What, Where, When, Why, How</a:t>
          </a:r>
        </a:p>
      </dgm:t>
    </dgm:pt>
    <dgm:pt modelId="{5C9242EF-C1F6-4141-A8A8-AF607EF351D0}" type="parTrans" cxnId="{A30610C6-2308-AD4D-9E90-4C84488D8C3D}">
      <dgm:prSet/>
      <dgm:spPr/>
      <dgm:t>
        <a:bodyPr/>
        <a:lstStyle/>
        <a:p>
          <a:endParaRPr lang="en-US"/>
        </a:p>
      </dgm:t>
    </dgm:pt>
    <dgm:pt modelId="{9924EF96-7DBE-9445-9185-3D2B5085845F}" type="sibTrans" cxnId="{A30610C6-2308-AD4D-9E90-4C84488D8C3D}">
      <dgm:prSet/>
      <dgm:spPr/>
      <dgm:t>
        <a:bodyPr/>
        <a:lstStyle/>
        <a:p>
          <a:endParaRPr lang="en-US"/>
        </a:p>
      </dgm:t>
    </dgm:pt>
    <dgm:pt modelId="{675C032E-8100-694C-8592-22CEB20C448C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>
              <a:latin typeface="Comic Sans MS"/>
              <a:cs typeface="Comic Sans MS"/>
            </a:rPr>
            <a:t>Important Information</a:t>
          </a:r>
        </a:p>
        <a:p>
          <a:r>
            <a:rPr lang="en-US" sz="1800">
              <a:latin typeface="Comic Sans MS"/>
              <a:cs typeface="Comic Sans MS"/>
            </a:rPr>
            <a:t>(</a:t>
          </a:r>
          <a:r>
            <a:rPr lang="en-US" sz="1600">
              <a:latin typeface="Comic Sans MS"/>
              <a:cs typeface="Comic Sans MS"/>
            </a:rPr>
            <a:t>in descending order of importance</a:t>
          </a:r>
          <a:r>
            <a:rPr lang="en-US" sz="1800">
              <a:latin typeface="Comic Sans MS"/>
              <a:cs typeface="Comic Sans MS"/>
            </a:rPr>
            <a:t>)</a:t>
          </a:r>
        </a:p>
      </dgm:t>
    </dgm:pt>
    <dgm:pt modelId="{04E3E4D9-AF21-3741-B89E-5CE5CF80D570}" type="parTrans" cxnId="{7DF5A154-E7C6-C449-A7E2-DEE5AA1CD2D4}">
      <dgm:prSet/>
      <dgm:spPr/>
      <dgm:t>
        <a:bodyPr/>
        <a:lstStyle/>
        <a:p>
          <a:endParaRPr lang="en-US"/>
        </a:p>
      </dgm:t>
    </dgm:pt>
    <dgm:pt modelId="{AF5B6673-E3EF-6D4A-B11F-CD8A44B4E03F}" type="sibTrans" cxnId="{7DF5A154-E7C6-C449-A7E2-DEE5AA1CD2D4}">
      <dgm:prSet/>
      <dgm:spPr/>
      <dgm:t>
        <a:bodyPr/>
        <a:lstStyle/>
        <a:p>
          <a:endParaRPr lang="en-US"/>
        </a:p>
      </dgm:t>
    </dgm:pt>
    <dgm:pt modelId="{21834682-3FDA-674C-A0BA-ABEDFDFA57D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>
              <a:latin typeface="Comic Sans MS"/>
              <a:cs typeface="Comic Sans MS"/>
            </a:rPr>
            <a:t>Supportive or Background Info</a:t>
          </a:r>
        </a:p>
      </dgm:t>
    </dgm:pt>
    <dgm:pt modelId="{86F9FB15-C9F8-F842-AEF0-5F635CA402D7}" type="parTrans" cxnId="{EBD79DFF-9ED8-8E42-94DB-323F9ED6D25E}">
      <dgm:prSet/>
      <dgm:spPr/>
      <dgm:t>
        <a:bodyPr/>
        <a:lstStyle/>
        <a:p>
          <a:endParaRPr lang="en-US"/>
        </a:p>
      </dgm:t>
    </dgm:pt>
    <dgm:pt modelId="{72B53D27-F2AF-4F4F-93B4-0071CA87625B}" type="sibTrans" cxnId="{EBD79DFF-9ED8-8E42-94DB-323F9ED6D25E}">
      <dgm:prSet/>
      <dgm:spPr/>
      <dgm:t>
        <a:bodyPr/>
        <a:lstStyle/>
        <a:p>
          <a:endParaRPr lang="en-US"/>
        </a:p>
      </dgm:t>
    </dgm:pt>
    <dgm:pt modelId="{CE8CDD09-802D-2D4A-A038-1814AB342E50}" type="pres">
      <dgm:prSet presAssocID="{C96BF9E9-46F8-1244-B88A-3A8B0A40E791}" presName="compositeShape" presStyleCnt="0">
        <dgm:presLayoutVars>
          <dgm:dir/>
          <dgm:resizeHandles/>
        </dgm:presLayoutVars>
      </dgm:prSet>
      <dgm:spPr/>
    </dgm:pt>
    <dgm:pt modelId="{E0312FA6-C1EB-464F-8EBE-85359BD35E62}" type="pres">
      <dgm:prSet presAssocID="{C96BF9E9-46F8-1244-B88A-3A8B0A40E791}" presName="pyramid" presStyleLbl="node1" presStyleIdx="0" presStyleCnt="1" custAng="10800000" custScaleX="171429" custLinFactNeighborX="-284" custLinFactNeighborY="4762"/>
      <dgm:spPr/>
    </dgm:pt>
    <dgm:pt modelId="{5E5BC5BA-5B14-EC45-AA2A-062FD181D974}" type="pres">
      <dgm:prSet presAssocID="{C96BF9E9-46F8-1244-B88A-3A8B0A40E791}" presName="theList" presStyleCnt="0"/>
      <dgm:spPr/>
    </dgm:pt>
    <dgm:pt modelId="{520CF3F7-2960-9A42-B03D-BC670099D9C0}" type="pres">
      <dgm:prSet presAssocID="{17F78765-4BE0-EF46-9DCB-C6CC226FD5F3}" presName="aNode" presStyleLbl="fgAcc1" presStyleIdx="0" presStyleCnt="3" custScaleX="183150" custScaleY="40814" custLinFactY="-6502" custLinFactNeighborX="-470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9AC4A-16FA-224A-88CC-61C48CC6B361}" type="pres">
      <dgm:prSet presAssocID="{17F78765-4BE0-EF46-9DCB-C6CC226FD5F3}" presName="aSpace" presStyleCnt="0"/>
      <dgm:spPr/>
    </dgm:pt>
    <dgm:pt modelId="{50FEB95F-3E57-584B-9FBB-E942CC46A3F8}" type="pres">
      <dgm:prSet presAssocID="{675C032E-8100-694C-8592-22CEB20C448C}" presName="aNode" presStyleLbl="fgAcc1" presStyleIdx="1" presStyleCnt="3" custScaleX="139663" custScaleY="27561" custLinFactY="-8277" custLinFactNeighborX="-465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A934-B1F6-114F-B4E8-4D6BA92698B2}" type="pres">
      <dgm:prSet presAssocID="{675C032E-8100-694C-8592-22CEB20C448C}" presName="aSpace" presStyleCnt="0"/>
      <dgm:spPr/>
    </dgm:pt>
    <dgm:pt modelId="{2CDC1F7E-7BA5-254C-8894-CE2D329A416F}" type="pres">
      <dgm:prSet presAssocID="{21834682-3FDA-674C-A0BA-ABEDFDFA57D5}" presName="aNode" presStyleLbl="fgAcc1" presStyleIdx="2" presStyleCnt="3" custAng="10800000" custFlipVert="1" custScaleX="60888" custScaleY="34449" custLinFactY="-12109" custLinFactNeighborX="-492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14C2E-9CB7-074D-AB38-32934034598D}" type="pres">
      <dgm:prSet presAssocID="{21834682-3FDA-674C-A0BA-ABEDFDFA57D5}" presName="aSpace" presStyleCnt="0"/>
      <dgm:spPr/>
    </dgm:pt>
  </dgm:ptLst>
  <dgm:cxnLst>
    <dgm:cxn modelId="{7DF5A154-E7C6-C449-A7E2-DEE5AA1CD2D4}" srcId="{C96BF9E9-46F8-1244-B88A-3A8B0A40E791}" destId="{675C032E-8100-694C-8592-22CEB20C448C}" srcOrd="1" destOrd="0" parTransId="{04E3E4D9-AF21-3741-B89E-5CE5CF80D570}" sibTransId="{AF5B6673-E3EF-6D4A-B11F-CD8A44B4E03F}"/>
    <dgm:cxn modelId="{0FD09B47-145F-6847-9BDC-F4960092C441}" type="presOf" srcId="{21834682-3FDA-674C-A0BA-ABEDFDFA57D5}" destId="{2CDC1F7E-7BA5-254C-8894-CE2D329A416F}" srcOrd="0" destOrd="0" presId="urn:microsoft.com/office/officeart/2005/8/layout/pyramid2"/>
    <dgm:cxn modelId="{A30610C6-2308-AD4D-9E90-4C84488D8C3D}" srcId="{C96BF9E9-46F8-1244-B88A-3A8B0A40E791}" destId="{17F78765-4BE0-EF46-9DCB-C6CC226FD5F3}" srcOrd="0" destOrd="0" parTransId="{5C9242EF-C1F6-4141-A8A8-AF607EF351D0}" sibTransId="{9924EF96-7DBE-9445-9185-3D2B5085845F}"/>
    <dgm:cxn modelId="{14019462-41E7-5749-BA3E-3A5BFC756463}" type="presOf" srcId="{675C032E-8100-694C-8592-22CEB20C448C}" destId="{50FEB95F-3E57-584B-9FBB-E942CC46A3F8}" srcOrd="0" destOrd="0" presId="urn:microsoft.com/office/officeart/2005/8/layout/pyramid2"/>
    <dgm:cxn modelId="{EBD79DFF-9ED8-8E42-94DB-323F9ED6D25E}" srcId="{C96BF9E9-46F8-1244-B88A-3A8B0A40E791}" destId="{21834682-3FDA-674C-A0BA-ABEDFDFA57D5}" srcOrd="2" destOrd="0" parTransId="{86F9FB15-C9F8-F842-AEF0-5F635CA402D7}" sibTransId="{72B53D27-F2AF-4F4F-93B4-0071CA87625B}"/>
    <dgm:cxn modelId="{D280C941-EB0D-834A-847A-E54C1C8D4D86}" type="presOf" srcId="{C96BF9E9-46F8-1244-B88A-3A8B0A40E791}" destId="{CE8CDD09-802D-2D4A-A038-1814AB342E50}" srcOrd="0" destOrd="0" presId="urn:microsoft.com/office/officeart/2005/8/layout/pyramid2"/>
    <dgm:cxn modelId="{49C4CFEF-9066-E84F-B0CF-36545D797268}" type="presOf" srcId="{17F78765-4BE0-EF46-9DCB-C6CC226FD5F3}" destId="{520CF3F7-2960-9A42-B03D-BC670099D9C0}" srcOrd="0" destOrd="0" presId="urn:microsoft.com/office/officeart/2005/8/layout/pyramid2"/>
    <dgm:cxn modelId="{BD66AABF-3841-4544-B280-331390D0AEB8}" type="presParOf" srcId="{CE8CDD09-802D-2D4A-A038-1814AB342E50}" destId="{E0312FA6-C1EB-464F-8EBE-85359BD35E62}" srcOrd="0" destOrd="0" presId="urn:microsoft.com/office/officeart/2005/8/layout/pyramid2"/>
    <dgm:cxn modelId="{324CFD43-F369-3141-9E2D-1E66443F6EFB}" type="presParOf" srcId="{CE8CDD09-802D-2D4A-A038-1814AB342E50}" destId="{5E5BC5BA-5B14-EC45-AA2A-062FD181D974}" srcOrd="1" destOrd="0" presId="urn:microsoft.com/office/officeart/2005/8/layout/pyramid2"/>
    <dgm:cxn modelId="{6B2DE7A4-3225-E64D-B6E1-FC2AB448E4B1}" type="presParOf" srcId="{5E5BC5BA-5B14-EC45-AA2A-062FD181D974}" destId="{520CF3F7-2960-9A42-B03D-BC670099D9C0}" srcOrd="0" destOrd="0" presId="urn:microsoft.com/office/officeart/2005/8/layout/pyramid2"/>
    <dgm:cxn modelId="{A74F4F6B-6FF8-2E4A-BEB3-6DB25E1A55B2}" type="presParOf" srcId="{5E5BC5BA-5B14-EC45-AA2A-062FD181D974}" destId="{C159AC4A-16FA-224A-88CC-61C48CC6B361}" srcOrd="1" destOrd="0" presId="urn:microsoft.com/office/officeart/2005/8/layout/pyramid2"/>
    <dgm:cxn modelId="{8A282528-570E-0947-BCEC-17A21B6F1F80}" type="presParOf" srcId="{5E5BC5BA-5B14-EC45-AA2A-062FD181D974}" destId="{50FEB95F-3E57-584B-9FBB-E942CC46A3F8}" srcOrd="2" destOrd="0" presId="urn:microsoft.com/office/officeart/2005/8/layout/pyramid2"/>
    <dgm:cxn modelId="{B7CFB32C-59E6-5B4A-B6C4-4CA6DA39C58A}" type="presParOf" srcId="{5E5BC5BA-5B14-EC45-AA2A-062FD181D974}" destId="{9006A934-B1F6-114F-B4E8-4D6BA92698B2}" srcOrd="3" destOrd="0" presId="urn:microsoft.com/office/officeart/2005/8/layout/pyramid2"/>
    <dgm:cxn modelId="{02CBB4C7-9679-5C47-B2BF-11F0B4278D01}" type="presParOf" srcId="{5E5BC5BA-5B14-EC45-AA2A-062FD181D974}" destId="{2CDC1F7E-7BA5-254C-8894-CE2D329A416F}" srcOrd="4" destOrd="0" presId="urn:microsoft.com/office/officeart/2005/8/layout/pyramid2"/>
    <dgm:cxn modelId="{C34C0E97-8DA0-3B41-BE2F-B6F0EEE279D0}" type="presParOf" srcId="{5E5BC5BA-5B14-EC45-AA2A-062FD181D974}" destId="{D6014C2E-9CB7-074D-AB38-32934034598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312FA6-C1EB-464F-8EBE-85359BD35E62}">
      <dsp:nvSpPr>
        <dsp:cNvPr id="0" name=""/>
        <dsp:cNvSpPr/>
      </dsp:nvSpPr>
      <dsp:spPr>
        <a:xfrm rot="10800000">
          <a:off x="-722951" y="0"/>
          <a:ext cx="8229620" cy="48006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0CF3F7-2960-9A42-B03D-BC670099D9C0}">
      <dsp:nvSpPr>
        <dsp:cNvPr id="0" name=""/>
        <dsp:cNvSpPr/>
      </dsp:nvSpPr>
      <dsp:spPr>
        <a:xfrm>
          <a:off x="627692" y="0"/>
          <a:ext cx="5714994" cy="111589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omic Sans MS"/>
              <a:cs typeface="Comic Sans MS"/>
            </a:rPr>
            <a:t>Most Newsworthy Info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omic Sans MS"/>
              <a:cs typeface="Comic Sans MS"/>
            </a:rPr>
            <a:t>5Ws: Who, What, Where, When, Why, How</a:t>
          </a:r>
        </a:p>
      </dsp:txBody>
      <dsp:txXfrm>
        <a:off x="627692" y="0"/>
        <a:ext cx="5714994" cy="1115892"/>
      </dsp:txXfrm>
    </dsp:sp>
    <dsp:sp modelId="{50FEB95F-3E57-584B-9FBB-E942CC46A3F8}">
      <dsp:nvSpPr>
        <dsp:cNvPr id="0" name=""/>
        <dsp:cNvSpPr/>
      </dsp:nvSpPr>
      <dsp:spPr>
        <a:xfrm>
          <a:off x="1320809" y="1371597"/>
          <a:ext cx="4358030" cy="75354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omic Sans MS"/>
              <a:cs typeface="Comic Sans MS"/>
            </a:rPr>
            <a:t>Important Information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omic Sans MS"/>
              <a:cs typeface="Comic Sans MS"/>
            </a:rPr>
            <a:t>(</a:t>
          </a:r>
          <a:r>
            <a:rPr lang="en-US" sz="1600" kern="1200">
              <a:latin typeface="Comic Sans MS"/>
              <a:cs typeface="Comic Sans MS"/>
            </a:rPr>
            <a:t>in descending order of importance</a:t>
          </a:r>
          <a:r>
            <a:rPr lang="en-US" sz="1800" kern="1200">
              <a:latin typeface="Comic Sans MS"/>
              <a:cs typeface="Comic Sans MS"/>
            </a:rPr>
            <a:t>)</a:t>
          </a:r>
        </a:p>
      </dsp:txBody>
      <dsp:txXfrm>
        <a:off x="1320809" y="1371597"/>
        <a:ext cx="4358030" cy="753543"/>
      </dsp:txXfrm>
    </dsp:sp>
    <dsp:sp modelId="{2CDC1F7E-7BA5-254C-8894-CE2D329A416F}">
      <dsp:nvSpPr>
        <dsp:cNvPr id="0" name=""/>
        <dsp:cNvSpPr/>
      </dsp:nvSpPr>
      <dsp:spPr>
        <a:xfrm rot="10800000" flipV="1">
          <a:off x="2463792" y="2362132"/>
          <a:ext cx="1899943" cy="94186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latin typeface="Comic Sans MS"/>
              <a:cs typeface="Comic Sans MS"/>
            </a:rPr>
            <a:t>Supportive or Background Info</a:t>
          </a:r>
        </a:p>
      </dsp:txBody>
      <dsp:txXfrm rot="10800000" flipV="1">
        <a:off x="2463792" y="2362132"/>
        <a:ext cx="1899943" cy="94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6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9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5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63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70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09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705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29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51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073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563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FFFFFF"/>
            </a:gs>
          </a:gsLst>
          <a:lin ang="52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33576-837A-4889-8A38-720BD1D48AFC}" type="datetimeFigureOut">
              <a:rPr lang="en-CA" smtClean="0"/>
              <a:pPr/>
              <a:t>9/23/12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6C3E-76C4-46F8-A5B2-6A75ADA0FA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854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Writing Effective </a:t>
            </a:r>
            <a:r>
              <a:rPr lang="en-CA" dirty="0" smtClean="0">
                <a:latin typeface="Arial Black" pitchFamily="34" charset="0"/>
              </a:rPr>
              <a:t>Newspaper </a:t>
            </a:r>
            <a:r>
              <a:rPr lang="en-CA" dirty="0" smtClean="0">
                <a:latin typeface="Arial Black" pitchFamily="34" charset="0"/>
              </a:rPr>
              <a:t>Articles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Formula for Success</a:t>
            </a:r>
            <a:endParaRPr lang="en-CA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-609600"/>
            <a:ext cx="4673600" cy="467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64770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Copyright © 2012 Gareth Manning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6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>Inverted </a:t>
            </a:r>
            <a:r>
              <a:rPr lang="en-CA" dirty="0" smtClean="0">
                <a:latin typeface="Arial Black" pitchFamily="34" charset="0"/>
              </a:rPr>
              <a:t>Pyramid</a:t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Structure</a:t>
            </a:r>
            <a:endParaRPr lang="en-CA" dirty="0">
              <a:latin typeface="Arial Black" pitchFamily="34" charset="0"/>
            </a:endParaRPr>
          </a:p>
        </p:txBody>
      </p:sp>
      <p:graphicFrame>
        <p:nvGraphicFramePr>
          <p:cNvPr id="4" name="D 2"/>
          <p:cNvGraphicFramePr/>
          <p:nvPr/>
        </p:nvGraphicFramePr>
        <p:xfrm>
          <a:off x="1143000" y="1752600"/>
          <a:ext cx="70866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920165">
            <a:off x="-903456" y="4123034"/>
            <a:ext cx="576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Remember: most news readers skim quickly! 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sp>
        <p:nvSpPr>
          <p:cNvPr id="6" name="TextBox 5"/>
          <p:cNvSpPr txBox="1"/>
          <p:nvPr/>
        </p:nvSpPr>
        <p:spPr>
          <a:xfrm rot="18675998">
            <a:off x="4134009" y="4185448"/>
            <a:ext cx="56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Most important info must be at the start!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0" y="4114800"/>
            <a:ext cx="208483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58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 Black" pitchFamily="34" charset="0"/>
              </a:rPr>
              <a:t>A typical newspaper article contains </a:t>
            </a:r>
            <a:r>
              <a:rPr lang="en-CA" b="1" dirty="0" smtClean="0">
                <a:latin typeface="Arial Black" pitchFamily="34" charset="0"/>
              </a:rPr>
              <a:t>six parts: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§"/>
            </a:pPr>
            <a:endParaRPr lang="en-CA" sz="2000" b="1" u="sng" dirty="0" smtClean="0">
              <a:latin typeface="Comic Sans MS"/>
              <a:cs typeface="Comic Sans MS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 smtClean="0">
                <a:latin typeface="Comic Sans MS"/>
                <a:cs typeface="Comic Sans MS"/>
              </a:rPr>
              <a:t>Headline</a:t>
            </a:r>
            <a:r>
              <a:rPr lang="en-CA" sz="1882" dirty="0" smtClean="0">
                <a:latin typeface="Comic Sans MS"/>
                <a:cs typeface="Comic Sans MS"/>
              </a:rPr>
              <a:t>: catches reader’s attention</a:t>
            </a:r>
          </a:p>
          <a:p>
            <a:pPr lvl="1">
              <a:buFont typeface="Wingdings" pitchFamily="2" charset="2"/>
              <a:buChar char="§"/>
            </a:pPr>
            <a:endParaRPr lang="en-CA" sz="1882" dirty="0" smtClean="0">
              <a:latin typeface="Comic Sans MS"/>
              <a:cs typeface="Comic Sans MS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>
                <a:latin typeface="Comic Sans MS"/>
                <a:cs typeface="Comic Sans MS"/>
              </a:rPr>
              <a:t>Byline</a:t>
            </a:r>
            <a:r>
              <a:rPr lang="en-CA" sz="1882" dirty="0">
                <a:latin typeface="Comic Sans MS"/>
                <a:cs typeface="Comic Sans MS"/>
              </a:rPr>
              <a:t>: tells who wrote the </a:t>
            </a:r>
            <a:r>
              <a:rPr lang="en-CA" sz="1882" dirty="0" smtClean="0">
                <a:latin typeface="Comic Sans MS"/>
                <a:cs typeface="Comic Sans MS"/>
              </a:rPr>
              <a:t>story, as well as the date.</a:t>
            </a:r>
          </a:p>
          <a:p>
            <a:pPr marL="457200" lvl="1" indent="0">
              <a:buNone/>
            </a:pPr>
            <a:endParaRPr lang="en-CA" sz="1882" dirty="0" smtClean="0">
              <a:latin typeface="Comic Sans MS"/>
              <a:cs typeface="Comic Sans MS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 smtClean="0">
                <a:latin typeface="Comic Sans MS"/>
                <a:cs typeface="Comic Sans MS"/>
              </a:rPr>
              <a:t>Lead paragraph</a:t>
            </a:r>
            <a:r>
              <a:rPr lang="en-CA" sz="1882" dirty="0" smtClean="0">
                <a:latin typeface="Comic Sans MS"/>
                <a:cs typeface="Comic Sans MS"/>
              </a:rPr>
              <a:t>: Contains ALL of the who, what, when, where, why and how in it.</a:t>
            </a:r>
            <a:endParaRPr lang="en-CA" sz="1882" dirty="0" smtClean="0">
              <a:latin typeface="Comic Sans MS"/>
              <a:cs typeface="Comic Sans MS"/>
            </a:endParaRPr>
          </a:p>
          <a:p>
            <a:pPr lvl="2">
              <a:buFont typeface="Wingdings" pitchFamily="2" charset="2"/>
              <a:buChar char="§"/>
            </a:pPr>
            <a:endParaRPr lang="en-CA" sz="1882" dirty="0" smtClean="0">
              <a:latin typeface="Comic Sans MS"/>
              <a:cs typeface="Comic Sans MS"/>
            </a:endParaRPr>
          </a:p>
          <a:p>
            <a:pPr lvl="2">
              <a:buFont typeface="Wingdings" pitchFamily="2" charset="2"/>
              <a:buChar char="§"/>
            </a:pPr>
            <a:r>
              <a:rPr lang="en-CA" sz="1882" dirty="0" smtClean="0">
                <a:latin typeface="Comic Sans MS"/>
                <a:cs typeface="Comic Sans MS"/>
              </a:rPr>
              <a:t>Example</a:t>
            </a:r>
            <a:r>
              <a:rPr lang="en-CA" sz="1882" dirty="0" smtClean="0">
                <a:latin typeface="Comic Sans MS"/>
                <a:cs typeface="Comic Sans MS"/>
              </a:rPr>
              <a:t>: This afternoon handsome</a:t>
            </a:r>
            <a:r>
              <a:rPr lang="en-CA" sz="1882" dirty="0" smtClean="0">
                <a:latin typeface="Comic Sans MS"/>
                <a:cs typeface="Comic Sans MS"/>
              </a:rPr>
              <a:t> </a:t>
            </a:r>
            <a:r>
              <a:rPr lang="en-CA" sz="1882" dirty="0" smtClean="0">
                <a:latin typeface="Comic Sans MS"/>
                <a:cs typeface="Comic Sans MS"/>
              </a:rPr>
              <a:t>school </a:t>
            </a:r>
            <a:r>
              <a:rPr lang="en-CA" sz="1882" dirty="0" smtClean="0">
                <a:latin typeface="Comic Sans MS"/>
                <a:cs typeface="Comic Sans MS"/>
              </a:rPr>
              <a:t>teacher</a:t>
            </a:r>
            <a:r>
              <a:rPr lang="en-CA" sz="1882" dirty="0" smtClean="0">
                <a:latin typeface="Comic Sans MS"/>
                <a:cs typeface="Comic Sans MS"/>
              </a:rPr>
              <a:t>, Gareth Manning, is being thrown a party for being wonderful by his Grade 9 students on Mount Robson using funds raised for their graduation ceremony.</a:t>
            </a:r>
          </a:p>
          <a:p>
            <a:pPr lvl="2">
              <a:buFont typeface="Wingdings" pitchFamily="2" charset="2"/>
              <a:buChar char="§"/>
            </a:pPr>
            <a:endParaRPr lang="en-CA" sz="1882" dirty="0" smtClean="0">
              <a:latin typeface="Comic Sans MS"/>
              <a:cs typeface="Comic Sans MS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 smtClean="0">
                <a:latin typeface="Comic Sans MS"/>
                <a:cs typeface="Comic Sans MS"/>
              </a:rPr>
              <a:t>Explanation paragraphs</a:t>
            </a:r>
            <a:r>
              <a:rPr lang="en-CA" sz="1882" dirty="0" smtClean="0">
                <a:latin typeface="Comic Sans MS"/>
                <a:cs typeface="Comic Sans MS"/>
              </a:rPr>
              <a:t>: Important facts and quotes not included in lead </a:t>
            </a:r>
            <a:r>
              <a:rPr lang="en-CA" sz="1882" dirty="0" smtClean="0">
                <a:latin typeface="Comic Sans MS"/>
                <a:cs typeface="Comic Sans MS"/>
              </a:rPr>
              <a:t>paragraph, </a:t>
            </a:r>
            <a:r>
              <a:rPr lang="en-CA" sz="1882" dirty="0" smtClean="0">
                <a:latin typeface="Comic Sans MS"/>
                <a:cs typeface="Comic Sans MS"/>
              </a:rPr>
              <a:t>w</a:t>
            </a:r>
            <a:r>
              <a:rPr lang="en-CA" sz="1882" dirty="0" smtClean="0">
                <a:latin typeface="Comic Sans MS"/>
                <a:cs typeface="Comic Sans MS"/>
              </a:rPr>
              <a:t>ritten </a:t>
            </a:r>
            <a:r>
              <a:rPr lang="en-CA" sz="1882" dirty="0" smtClean="0">
                <a:latin typeface="Comic Sans MS"/>
                <a:cs typeface="Comic Sans MS"/>
              </a:rPr>
              <a:t>in </a:t>
            </a:r>
            <a:r>
              <a:rPr lang="en-CA" sz="1882" i="1" dirty="0" smtClean="0">
                <a:latin typeface="Comic Sans MS"/>
                <a:cs typeface="Comic Sans MS"/>
              </a:rPr>
              <a:t>order of </a:t>
            </a:r>
            <a:r>
              <a:rPr lang="en-CA" sz="1882" i="1" dirty="0" smtClean="0">
                <a:latin typeface="Comic Sans MS"/>
                <a:cs typeface="Comic Sans MS"/>
              </a:rPr>
              <a:t>importance</a:t>
            </a:r>
            <a:r>
              <a:rPr lang="en-CA" sz="1882" dirty="0" smtClean="0">
                <a:latin typeface="Comic Sans MS"/>
                <a:cs typeface="Comic Sans MS"/>
              </a:rPr>
              <a:t> (most to least).</a:t>
            </a:r>
            <a:endParaRPr lang="en-CA" sz="1882" dirty="0" smtClean="0">
              <a:latin typeface="Comic Sans MS"/>
              <a:cs typeface="Comic Sans MS"/>
            </a:endParaRPr>
          </a:p>
          <a:p>
            <a:pPr marL="914400" lvl="2" indent="0">
              <a:buNone/>
            </a:pPr>
            <a:r>
              <a:rPr lang="en-CA" sz="1882" dirty="0" smtClean="0">
                <a:latin typeface="Comic Sans MS"/>
                <a:cs typeface="Comic Sans MS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 smtClean="0">
                <a:latin typeface="Comic Sans MS"/>
                <a:cs typeface="Comic Sans MS"/>
              </a:rPr>
              <a:t>Additional Information</a:t>
            </a:r>
            <a:r>
              <a:rPr lang="en-CA" sz="1882" dirty="0" smtClean="0">
                <a:latin typeface="Comic Sans MS"/>
                <a:cs typeface="Comic Sans MS"/>
              </a:rPr>
              <a:t>: Least important information, perhaps about a similar or related event. </a:t>
            </a:r>
          </a:p>
          <a:p>
            <a:pPr lvl="1">
              <a:buFont typeface="Wingdings" pitchFamily="2" charset="2"/>
              <a:buChar char="§"/>
            </a:pPr>
            <a:endParaRPr lang="en-CA" sz="1882" dirty="0" smtClean="0">
              <a:latin typeface="Comic Sans MS"/>
              <a:cs typeface="Comic Sans MS"/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82" b="1" u="sng" dirty="0" smtClean="0">
                <a:latin typeface="Comic Sans MS"/>
                <a:cs typeface="Comic Sans MS"/>
              </a:rPr>
              <a:t>Concluding Paragraph</a:t>
            </a:r>
            <a:r>
              <a:rPr lang="en-CA" sz="1882" dirty="0" smtClean="0">
                <a:latin typeface="Comic Sans MS"/>
                <a:cs typeface="Comic Sans MS"/>
              </a:rPr>
              <a:t>: Catchy, memorable ending.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5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Also…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/>
                <a:cs typeface="Comic Sans MS"/>
              </a:rPr>
              <a:t>Paragraphs must be short and concise.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Written in the third person.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Be unbiased—just a report on the facts.</a:t>
            </a:r>
            <a:endParaRPr lang="en-CA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992336" y="3608864"/>
            <a:ext cx="160432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1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220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Writing Effective Newspaper Articles</vt:lpstr>
      <vt:lpstr>Inverted Pyramid Structure</vt:lpstr>
      <vt:lpstr>A typical newspaper article contains six parts:</vt:lpstr>
      <vt:lpstr>Also…</vt:lpstr>
    </vt:vector>
  </TitlesOfParts>
  <Company>Peace River School Division #10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Articles</dc:title>
  <dc:creator>Manning, Gareth</dc:creator>
  <cp:lastModifiedBy>Gareth</cp:lastModifiedBy>
  <cp:revision>9</cp:revision>
  <dcterms:created xsi:type="dcterms:W3CDTF">2012-09-24T00:56:08Z</dcterms:created>
  <dcterms:modified xsi:type="dcterms:W3CDTF">2012-09-24T01:44:38Z</dcterms:modified>
</cp:coreProperties>
</file>